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4368522" y="1721048"/>
            <a:ext cx="406956" cy="361831"/>
          </a:xfrm>
          <a:prstGeom prst="rect">
            <a:avLst/>
          </a:prstGeom>
        </p:spPr>
      </p:pic>
      <p:sp>
        <p:nvSpPr>
          <p:cNvPr id="4" name="Text 0"/>
          <p:cNvSpPr/>
          <p:nvPr/>
        </p:nvSpPr>
        <p:spPr>
          <a:xfrm>
            <a:off x="633293" y="3376970"/>
            <a:ext cx="7877413" cy="1187529"/>
          </a:xfrm>
          <a:prstGeom prst="rect">
            <a:avLst/>
          </a:prstGeom>
          <a:noFill/>
          <a:ln/>
        </p:spPr>
        <p:txBody>
          <a:bodyPr wrap="square" lIns="0" tIns="0" rIns="0" bIns="0" rtlCol="0" anchor="t"/>
          <a:lstStyle/>
          <a:p>
            <a:pPr indent="0" marL="0">
              <a:lnSpc>
                <a:spcPts val="4650"/>
              </a:lnSpc>
              <a:buNone/>
            </a:pPr>
            <a:r>
              <a:rPr lang="en-US" sz="3700" b="1" spc="-75" kern="0" dirty="0">
                <a:solidFill>
                  <a:srgbClr val="FF8AAF"/>
                </a:solidFill>
                <a:latin typeface="Petrona Bold" pitchFamily="34" charset="0"/>
                <a:ea typeface="Petrona Bold" pitchFamily="34" charset="-122"/>
                <a:cs typeface="Petrona Bold" pitchFamily="34" charset="-120"/>
              </a:rPr>
              <a:t>AI-Powered Resume Screening System</a:t>
            </a:r>
            <a:endParaRPr lang="en-US" sz="3700" dirty="0"/>
          </a:p>
        </p:txBody>
      </p:sp>
      <p:sp>
        <p:nvSpPr>
          <p:cNvPr id="5" name="Text 1"/>
          <p:cNvSpPr/>
          <p:nvPr/>
        </p:nvSpPr>
        <p:spPr>
          <a:xfrm>
            <a:off x="633293" y="4835843"/>
            <a:ext cx="7877413" cy="1447800"/>
          </a:xfrm>
          <a:prstGeom prst="rect">
            <a:avLst/>
          </a:prstGeom>
          <a:noFill/>
          <a:ln/>
        </p:spPr>
        <p:txBody>
          <a:bodyPr wrap="square" lIns="0" tIns="0" rIns="0" bIns="0" rtlCol="0" anchor="t"/>
          <a:lstStyle/>
          <a:p>
            <a:pPr indent="0" marL="0">
              <a:lnSpc>
                <a:spcPts val="2250"/>
              </a:lnSpc>
              <a:buNone/>
            </a:pPr>
            <a:r>
              <a:rPr lang="en-US" sz="1400" spc="-28" kern="0" dirty="0">
                <a:solidFill>
                  <a:srgbClr val="E0D6DE"/>
                </a:solidFill>
                <a:latin typeface="Inter" pitchFamily="34" charset="0"/>
                <a:ea typeface="Inter" pitchFamily="34" charset="-122"/>
                <a:cs typeface="Inter" pitchFamily="34" charset="-120"/>
              </a:rPr>
              <a:t>The AI-Powered Resume Screening System streamlines recruitment by using Deep Learning to analyze resumes. It uses TensorFlow to process experience, skills, and job requirements, ensuring accurate candidate selection. By automating screening, it reduces recruiter effort and enhances decision-making. The model is trained on a dataset of job descriptions and candidate profiles, leading to precise matching.</a:t>
            </a:r>
            <a:endParaRPr lang="en-US" sz="1400" dirty="0"/>
          </a:p>
        </p:txBody>
      </p:sp>
      <p:sp>
        <p:nvSpPr>
          <p:cNvPr id="6" name="Text 2"/>
          <p:cNvSpPr/>
          <p:nvPr/>
        </p:nvSpPr>
        <p:spPr>
          <a:xfrm>
            <a:off x="633293" y="6487120"/>
            <a:ext cx="7877413" cy="579120"/>
          </a:xfrm>
          <a:prstGeom prst="rect">
            <a:avLst/>
          </a:prstGeom>
          <a:noFill/>
          <a:ln/>
        </p:spPr>
        <p:txBody>
          <a:bodyPr wrap="square" lIns="0" tIns="0" rIns="0" bIns="0" rtlCol="0" anchor="t"/>
          <a:lstStyle/>
          <a:p>
            <a:pPr indent="0" marL="0">
              <a:lnSpc>
                <a:spcPts val="2250"/>
              </a:lnSpc>
              <a:buNone/>
            </a:pPr>
            <a:r>
              <a:rPr lang="en-US" sz="1400" spc="-28" kern="0" dirty="0">
                <a:solidFill>
                  <a:srgbClr val="E0D6DE"/>
                </a:solidFill>
                <a:latin typeface="Inter" pitchFamily="34" charset="0"/>
                <a:ea typeface="Inter" pitchFamily="34" charset="-122"/>
                <a:cs typeface="Inter" pitchFamily="34" charset="-120"/>
              </a:rPr>
              <a:t>Data visualization techniques interpret model performance. This system accelerates hiring and contributes to fair candidate evaluation, improving the overall recruitment experience.</a:t>
            </a:r>
            <a:endParaRPr lang="en-US" sz="1400" dirty="0"/>
          </a:p>
        </p:txBody>
      </p:sp>
      <p:sp>
        <p:nvSpPr>
          <p:cNvPr id="7" name="Shape 3"/>
          <p:cNvSpPr/>
          <p:nvPr/>
        </p:nvSpPr>
        <p:spPr>
          <a:xfrm>
            <a:off x="633293" y="7283291"/>
            <a:ext cx="289441" cy="289441"/>
          </a:xfrm>
          <a:prstGeom prst="roundRect">
            <a:avLst>
              <a:gd name="adj" fmla="val 31588771"/>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40913" y="7290911"/>
            <a:ext cx="274201" cy="274201"/>
          </a:xfrm>
          <a:prstGeom prst="rect">
            <a:avLst/>
          </a:prstGeom>
        </p:spPr>
      </p:pic>
      <p:sp>
        <p:nvSpPr>
          <p:cNvPr id="9" name="Text 4"/>
          <p:cNvSpPr/>
          <p:nvPr/>
        </p:nvSpPr>
        <p:spPr>
          <a:xfrm>
            <a:off x="1013103" y="7269718"/>
            <a:ext cx="1792724" cy="316706"/>
          </a:xfrm>
          <a:prstGeom prst="rect">
            <a:avLst/>
          </a:prstGeom>
          <a:noFill/>
          <a:ln/>
        </p:spPr>
        <p:txBody>
          <a:bodyPr wrap="none" lIns="0" tIns="0" rIns="0" bIns="0" rtlCol="0" anchor="t"/>
          <a:lstStyle/>
          <a:p>
            <a:pPr algn="l" indent="0" marL="0">
              <a:lnSpc>
                <a:spcPts val="2450"/>
              </a:lnSpc>
              <a:buNone/>
            </a:pPr>
            <a:r>
              <a:rPr lang="en-US" sz="1750" b="1" spc="-28" kern="0" dirty="0">
                <a:solidFill>
                  <a:srgbClr val="E0D6DE"/>
                </a:solidFill>
                <a:latin typeface="Inter Bold" pitchFamily="34" charset="0"/>
                <a:ea typeface="Inter Bold" pitchFamily="34" charset="-122"/>
                <a:cs typeface="Inter Bold" pitchFamily="34" charset="-120"/>
              </a:rPr>
              <a:t>by Usman Saeed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8975" y="756880"/>
            <a:ext cx="7629763" cy="564952"/>
          </a:xfrm>
          <a:prstGeom prst="rect">
            <a:avLst/>
          </a:prstGeom>
          <a:noFill/>
          <a:ln/>
        </p:spPr>
        <p:txBody>
          <a:bodyPr wrap="none" lIns="0" tIns="0" rIns="0" bIns="0" rtlCol="0" anchor="t"/>
          <a:lstStyle/>
          <a:p>
            <a:pPr indent="0" marL="0">
              <a:lnSpc>
                <a:spcPts val="4400"/>
              </a:lnSpc>
              <a:buNone/>
            </a:pPr>
            <a:r>
              <a:rPr lang="en-US" sz="3550" b="1" spc="-71" kern="0" dirty="0">
                <a:solidFill>
                  <a:srgbClr val="FF8AAF"/>
                </a:solidFill>
                <a:latin typeface="Petrona Bold" pitchFamily="34" charset="0"/>
                <a:ea typeface="Petrona Bold" pitchFamily="34" charset="-122"/>
                <a:cs typeface="Petrona Bold" pitchFamily="34" charset="-120"/>
              </a:rPr>
              <a:t>Conclusion and Future Enhancements</a:t>
            </a:r>
            <a:endParaRPr lang="en-US" sz="3550" dirty="0"/>
          </a:p>
        </p:txBody>
      </p:sp>
      <p:sp>
        <p:nvSpPr>
          <p:cNvPr id="4" name="Text 1"/>
          <p:cNvSpPr/>
          <p:nvPr/>
        </p:nvSpPr>
        <p:spPr>
          <a:xfrm>
            <a:off x="6088975" y="1580078"/>
            <a:ext cx="7938849" cy="1101566"/>
          </a:xfrm>
          <a:prstGeom prst="rect">
            <a:avLst/>
          </a:prstGeom>
          <a:noFill/>
          <a:ln/>
        </p:spPr>
        <p:txBody>
          <a:bodyPr wrap="square" lIns="0" tIns="0" rIns="0" bIns="0" rtlCol="0" anchor="t"/>
          <a:lstStyle/>
          <a:p>
            <a:pPr indent="0" marL="0">
              <a:lnSpc>
                <a:spcPts val="2150"/>
              </a:lnSpc>
              <a:buNone/>
            </a:pPr>
            <a:r>
              <a:rPr lang="en-US" sz="1350" spc="-27" kern="0" dirty="0">
                <a:solidFill>
                  <a:srgbClr val="E0D6DE"/>
                </a:solidFill>
                <a:latin typeface="Inter" pitchFamily="34" charset="0"/>
                <a:ea typeface="Inter" pitchFamily="34" charset="-122"/>
                <a:cs typeface="Inter" pitchFamily="34" charset="-120"/>
              </a:rPr>
              <a:t>The AI-Powered Resume Screening System demonstrates the potential of Deep Learning to revolutionize recruitment. It efficiently shortlists candidates, reducing manual effort and minimizing bias. Future enhancements include advanced NLP techniques, fairness-aware algorithms, and cloud deployment.</a:t>
            </a:r>
            <a:endParaRPr lang="en-US" sz="1350" dirty="0"/>
          </a:p>
        </p:txBody>
      </p:sp>
      <p:sp>
        <p:nvSpPr>
          <p:cNvPr id="5" name="Text 2"/>
          <p:cNvSpPr/>
          <p:nvPr/>
        </p:nvSpPr>
        <p:spPr>
          <a:xfrm>
            <a:off x="6088975" y="2875359"/>
            <a:ext cx="7938849" cy="826175"/>
          </a:xfrm>
          <a:prstGeom prst="rect">
            <a:avLst/>
          </a:prstGeom>
          <a:noFill/>
          <a:ln/>
        </p:spPr>
        <p:txBody>
          <a:bodyPr wrap="square" lIns="0" tIns="0" rIns="0" bIns="0" rtlCol="0" anchor="t"/>
          <a:lstStyle/>
          <a:p>
            <a:pPr indent="0" marL="0">
              <a:lnSpc>
                <a:spcPts val="2150"/>
              </a:lnSpc>
              <a:buNone/>
            </a:pPr>
            <a:r>
              <a:rPr lang="en-US" sz="1350" spc="-27" kern="0" dirty="0">
                <a:solidFill>
                  <a:srgbClr val="E0D6DE"/>
                </a:solidFill>
                <a:latin typeface="Inter" pitchFamily="34" charset="0"/>
                <a:ea typeface="Inter" pitchFamily="34" charset="-122"/>
                <a:cs typeface="Inter" pitchFamily="34" charset="-120"/>
              </a:rPr>
              <a:t>By ensuring transparency and ethical considerations, this system modernizes recruitment practices and enhances organizational efficiency. The system provides a reliable and scalable solution for intelligent resume screening.</a:t>
            </a:r>
            <a:endParaRPr lang="en-US" sz="1350" dirty="0"/>
          </a:p>
        </p:txBody>
      </p:sp>
      <p:sp>
        <p:nvSpPr>
          <p:cNvPr id="6" name="Text 3"/>
          <p:cNvSpPr/>
          <p:nvPr/>
        </p:nvSpPr>
        <p:spPr>
          <a:xfrm>
            <a:off x="6088975" y="3981331"/>
            <a:ext cx="7938849" cy="568166"/>
          </a:xfrm>
          <a:prstGeom prst="rect">
            <a:avLst/>
          </a:prstGeom>
          <a:noFill/>
          <a:ln/>
        </p:spPr>
        <p:txBody>
          <a:bodyPr wrap="none" lIns="0" tIns="0" rIns="0" bIns="0" rtlCol="0" anchor="t"/>
          <a:lstStyle/>
          <a:p>
            <a:pPr algn="ctr" indent="0" marL="0">
              <a:lnSpc>
                <a:spcPts val="4450"/>
              </a:lnSpc>
              <a:buNone/>
            </a:pPr>
            <a:r>
              <a:rPr lang="en-US" sz="4450" b="1" spc="-89" kern="0" dirty="0">
                <a:solidFill>
                  <a:srgbClr val="E0D6DE"/>
                </a:solidFill>
                <a:latin typeface="Petrona Bold" pitchFamily="34" charset="0"/>
                <a:ea typeface="Petrona Bold" pitchFamily="34" charset="-122"/>
                <a:cs typeface="Petrona Bold" pitchFamily="34" charset="-120"/>
              </a:rPr>
              <a:t>95</a:t>
            </a:r>
            <a:endParaRPr lang="en-US" sz="4450" dirty="0"/>
          </a:p>
        </p:txBody>
      </p:sp>
      <p:sp>
        <p:nvSpPr>
          <p:cNvPr id="7" name="Text 4"/>
          <p:cNvSpPr/>
          <p:nvPr/>
        </p:nvSpPr>
        <p:spPr>
          <a:xfrm>
            <a:off x="8928378" y="4764643"/>
            <a:ext cx="2260044" cy="282416"/>
          </a:xfrm>
          <a:prstGeom prst="rect">
            <a:avLst/>
          </a:prstGeom>
          <a:noFill/>
          <a:ln/>
        </p:spPr>
        <p:txBody>
          <a:bodyPr wrap="none" lIns="0" tIns="0" rIns="0" bIns="0" rtlCol="0" anchor="t"/>
          <a:lstStyle/>
          <a:p>
            <a:pPr algn="ctr" indent="0" marL="0">
              <a:lnSpc>
                <a:spcPts val="2200"/>
              </a:lnSpc>
              <a:buNone/>
            </a:pPr>
            <a:r>
              <a:rPr lang="en-US" sz="1750" b="1" spc="-36" kern="0" dirty="0">
                <a:solidFill>
                  <a:srgbClr val="E0D6DE"/>
                </a:solidFill>
                <a:latin typeface="Petrona Bold" pitchFamily="34" charset="0"/>
                <a:ea typeface="Petrona Bold" pitchFamily="34" charset="-122"/>
                <a:cs typeface="Petrona Bold" pitchFamily="34" charset="-120"/>
              </a:rPr>
              <a:t>% Accuracy</a:t>
            </a:r>
            <a:endParaRPr lang="en-US" sz="1750" dirty="0"/>
          </a:p>
        </p:txBody>
      </p:sp>
      <p:sp>
        <p:nvSpPr>
          <p:cNvPr id="8" name="Text 5"/>
          <p:cNvSpPr/>
          <p:nvPr/>
        </p:nvSpPr>
        <p:spPr>
          <a:xfrm>
            <a:off x="6088975" y="5150287"/>
            <a:ext cx="7938849" cy="275392"/>
          </a:xfrm>
          <a:prstGeom prst="rect">
            <a:avLst/>
          </a:prstGeom>
          <a:noFill/>
          <a:ln/>
        </p:spPr>
        <p:txBody>
          <a:bodyPr wrap="none" lIns="0" tIns="0" rIns="0" bIns="0" rtlCol="0" anchor="t"/>
          <a:lstStyle/>
          <a:p>
            <a:pPr algn="ctr" indent="0" marL="0">
              <a:lnSpc>
                <a:spcPts val="2150"/>
              </a:lnSpc>
              <a:buNone/>
            </a:pPr>
            <a:r>
              <a:rPr lang="en-US" sz="1350" spc="-27" kern="0" dirty="0">
                <a:solidFill>
                  <a:srgbClr val="E0D6DE"/>
                </a:solidFill>
                <a:latin typeface="Inter" pitchFamily="34" charset="0"/>
                <a:ea typeface="Inter" pitchFamily="34" charset="-122"/>
                <a:cs typeface="Inter" pitchFamily="34" charset="-120"/>
              </a:rPr>
              <a:t>Achieved in shortlisting candidates.</a:t>
            </a:r>
            <a:endParaRPr lang="en-US" sz="1350" dirty="0"/>
          </a:p>
        </p:txBody>
      </p:sp>
      <p:sp>
        <p:nvSpPr>
          <p:cNvPr id="9" name="Text 6"/>
          <p:cNvSpPr/>
          <p:nvPr/>
        </p:nvSpPr>
        <p:spPr>
          <a:xfrm>
            <a:off x="6088975" y="6028253"/>
            <a:ext cx="7938849" cy="568166"/>
          </a:xfrm>
          <a:prstGeom prst="rect">
            <a:avLst/>
          </a:prstGeom>
          <a:noFill/>
          <a:ln/>
        </p:spPr>
        <p:txBody>
          <a:bodyPr wrap="none" lIns="0" tIns="0" rIns="0" bIns="0" rtlCol="0" anchor="t"/>
          <a:lstStyle/>
          <a:p>
            <a:pPr algn="ctr" indent="0" marL="0">
              <a:lnSpc>
                <a:spcPts val="4450"/>
              </a:lnSpc>
              <a:buNone/>
            </a:pPr>
            <a:r>
              <a:rPr lang="en-US" sz="4450" b="1" spc="-89" kern="0" dirty="0">
                <a:solidFill>
                  <a:srgbClr val="E0D6DE"/>
                </a:solidFill>
                <a:latin typeface="Petrona Bold" pitchFamily="34" charset="0"/>
                <a:ea typeface="Petrona Bold" pitchFamily="34" charset="-122"/>
                <a:cs typeface="Petrona Bold" pitchFamily="34" charset="-120"/>
              </a:rPr>
              <a:t>50</a:t>
            </a:r>
            <a:endParaRPr lang="en-US" sz="4450" dirty="0"/>
          </a:p>
        </p:txBody>
      </p:sp>
      <p:sp>
        <p:nvSpPr>
          <p:cNvPr id="10" name="Text 7"/>
          <p:cNvSpPr/>
          <p:nvPr/>
        </p:nvSpPr>
        <p:spPr>
          <a:xfrm>
            <a:off x="8928378" y="6811566"/>
            <a:ext cx="2260044" cy="282416"/>
          </a:xfrm>
          <a:prstGeom prst="rect">
            <a:avLst/>
          </a:prstGeom>
          <a:noFill/>
          <a:ln/>
        </p:spPr>
        <p:txBody>
          <a:bodyPr wrap="none" lIns="0" tIns="0" rIns="0" bIns="0" rtlCol="0" anchor="t"/>
          <a:lstStyle/>
          <a:p>
            <a:pPr algn="ctr" indent="0" marL="0">
              <a:lnSpc>
                <a:spcPts val="2200"/>
              </a:lnSpc>
              <a:buNone/>
            </a:pPr>
            <a:r>
              <a:rPr lang="en-US" sz="1750" b="1" spc="-36" kern="0" dirty="0">
                <a:solidFill>
                  <a:srgbClr val="E0D6DE"/>
                </a:solidFill>
                <a:latin typeface="Petrona Bold" pitchFamily="34" charset="0"/>
                <a:ea typeface="Petrona Bold" pitchFamily="34" charset="-122"/>
                <a:cs typeface="Petrona Bold" pitchFamily="34" charset="-120"/>
              </a:rPr>
              <a:t>% Time Saved</a:t>
            </a:r>
            <a:endParaRPr lang="en-US" sz="1750" dirty="0"/>
          </a:p>
        </p:txBody>
      </p:sp>
      <p:sp>
        <p:nvSpPr>
          <p:cNvPr id="11" name="Text 8"/>
          <p:cNvSpPr/>
          <p:nvPr/>
        </p:nvSpPr>
        <p:spPr>
          <a:xfrm>
            <a:off x="6088975" y="7197209"/>
            <a:ext cx="7938849" cy="275392"/>
          </a:xfrm>
          <a:prstGeom prst="rect">
            <a:avLst/>
          </a:prstGeom>
          <a:noFill/>
          <a:ln/>
        </p:spPr>
        <p:txBody>
          <a:bodyPr wrap="none" lIns="0" tIns="0" rIns="0" bIns="0" rtlCol="0" anchor="t"/>
          <a:lstStyle/>
          <a:p>
            <a:pPr algn="ctr" indent="0" marL="0">
              <a:lnSpc>
                <a:spcPts val="2150"/>
              </a:lnSpc>
              <a:buNone/>
            </a:pPr>
            <a:r>
              <a:rPr lang="en-US" sz="1350" spc="-27" kern="0" dirty="0">
                <a:solidFill>
                  <a:srgbClr val="E0D6DE"/>
                </a:solidFill>
                <a:latin typeface="Inter" pitchFamily="34" charset="0"/>
                <a:ea typeface="Inter" pitchFamily="34" charset="-122"/>
                <a:cs typeface="Inter" pitchFamily="34" charset="-120"/>
              </a:rPr>
              <a:t>In manual resume screening.</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9012" y="526494"/>
            <a:ext cx="7805976" cy="1254204"/>
          </a:xfrm>
          <a:prstGeom prst="rect">
            <a:avLst/>
          </a:prstGeom>
          <a:noFill/>
          <a:ln/>
        </p:spPr>
        <p:txBody>
          <a:bodyPr wrap="square" lIns="0" tIns="0" rIns="0" bIns="0" rtlCol="0" anchor="t"/>
          <a:lstStyle/>
          <a:p>
            <a:pPr indent="0" marL="0">
              <a:lnSpc>
                <a:spcPts val="4900"/>
              </a:lnSpc>
              <a:buNone/>
            </a:pPr>
            <a:r>
              <a:rPr lang="en-US" sz="3950" b="1" spc="-79" kern="0" dirty="0">
                <a:solidFill>
                  <a:srgbClr val="FF8AAF"/>
                </a:solidFill>
                <a:latin typeface="Petrona Bold" pitchFamily="34" charset="0"/>
                <a:ea typeface="Petrona Bold" pitchFamily="34" charset="-122"/>
                <a:cs typeface="Petrona Bold" pitchFamily="34" charset="-120"/>
              </a:rPr>
              <a:t>Introduction to AI Resume Screening</a:t>
            </a:r>
            <a:endParaRPr lang="en-US" sz="3950" dirty="0"/>
          </a:p>
        </p:txBody>
      </p:sp>
      <p:sp>
        <p:nvSpPr>
          <p:cNvPr id="4" name="Text 1"/>
          <p:cNvSpPr/>
          <p:nvPr/>
        </p:nvSpPr>
        <p:spPr>
          <a:xfrm>
            <a:off x="669012" y="2067401"/>
            <a:ext cx="7805976" cy="152876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Organizations face challenges in efficiently screening resumes due to the overwhelming number of applications. Traditional resume screening is time-consuming, prone to bias, and requires manual effort. The AI-Powered Resume Screening System addresses these issues by automating and enhancing the recruitment process using Deep Learning techniques.</a:t>
            </a:r>
            <a:endParaRPr lang="en-US" sz="1500" dirty="0"/>
          </a:p>
        </p:txBody>
      </p:sp>
      <p:sp>
        <p:nvSpPr>
          <p:cNvPr id="5" name="Text 2"/>
          <p:cNvSpPr/>
          <p:nvPr/>
        </p:nvSpPr>
        <p:spPr>
          <a:xfrm>
            <a:off x="669012" y="3811191"/>
            <a:ext cx="7805976" cy="917258"/>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This system leverages TensorFlow to analyze resume attributes and match them with job requirements, ensuring accurate and unbiased candidate selection, ultimately saving time and resources.</a:t>
            </a:r>
            <a:endParaRPr lang="en-US" sz="1500" dirty="0"/>
          </a:p>
        </p:txBody>
      </p:sp>
      <p:sp>
        <p:nvSpPr>
          <p:cNvPr id="6" name="Shape 3"/>
          <p:cNvSpPr/>
          <p:nvPr/>
        </p:nvSpPr>
        <p:spPr>
          <a:xfrm>
            <a:off x="669012" y="4943475"/>
            <a:ext cx="3807500" cy="1437084"/>
          </a:xfrm>
          <a:prstGeom prst="roundRect">
            <a:avLst>
              <a:gd name="adj" fmla="val 5587"/>
            </a:avLst>
          </a:prstGeom>
          <a:solidFill>
            <a:srgbClr val="2F1D63"/>
          </a:solidFill>
          <a:ln w="7620">
            <a:solidFill>
              <a:srgbClr val="48367C"/>
            </a:solidFill>
            <a:prstDash val="solid"/>
          </a:ln>
        </p:spPr>
      </p:sp>
      <p:sp>
        <p:nvSpPr>
          <p:cNvPr id="7" name="Text 4"/>
          <p:cNvSpPr/>
          <p:nvPr/>
        </p:nvSpPr>
        <p:spPr>
          <a:xfrm>
            <a:off x="867727" y="5142190"/>
            <a:ext cx="2508885" cy="313492"/>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Reduce Time</a:t>
            </a:r>
            <a:endParaRPr lang="en-US" sz="1950" dirty="0"/>
          </a:p>
        </p:txBody>
      </p:sp>
      <p:sp>
        <p:nvSpPr>
          <p:cNvPr id="8" name="Text 5"/>
          <p:cNvSpPr/>
          <p:nvPr/>
        </p:nvSpPr>
        <p:spPr>
          <a:xfrm>
            <a:off x="867727" y="5570339"/>
            <a:ext cx="3410069" cy="305753"/>
          </a:xfrm>
          <a:prstGeom prst="rect">
            <a:avLst/>
          </a:prstGeom>
          <a:noFill/>
          <a:ln/>
        </p:spPr>
        <p:txBody>
          <a:bodyPr wrap="non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Automates screening to save time.</a:t>
            </a:r>
            <a:endParaRPr lang="en-US" sz="1500" dirty="0"/>
          </a:p>
        </p:txBody>
      </p:sp>
      <p:sp>
        <p:nvSpPr>
          <p:cNvPr id="9" name="Shape 6"/>
          <p:cNvSpPr/>
          <p:nvPr/>
        </p:nvSpPr>
        <p:spPr>
          <a:xfrm>
            <a:off x="4667607" y="4943475"/>
            <a:ext cx="3807500" cy="1437084"/>
          </a:xfrm>
          <a:prstGeom prst="roundRect">
            <a:avLst>
              <a:gd name="adj" fmla="val 5587"/>
            </a:avLst>
          </a:prstGeom>
          <a:solidFill>
            <a:srgbClr val="2F1D63"/>
          </a:solidFill>
          <a:ln w="7620">
            <a:solidFill>
              <a:srgbClr val="48367C"/>
            </a:solidFill>
            <a:prstDash val="solid"/>
          </a:ln>
        </p:spPr>
      </p:sp>
      <p:sp>
        <p:nvSpPr>
          <p:cNvPr id="10" name="Text 7"/>
          <p:cNvSpPr/>
          <p:nvPr/>
        </p:nvSpPr>
        <p:spPr>
          <a:xfrm>
            <a:off x="4866323" y="5142190"/>
            <a:ext cx="2508885" cy="313492"/>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Minimize Bias</a:t>
            </a:r>
            <a:endParaRPr lang="en-US" sz="1950" dirty="0"/>
          </a:p>
        </p:txBody>
      </p:sp>
      <p:sp>
        <p:nvSpPr>
          <p:cNvPr id="11" name="Text 8"/>
          <p:cNvSpPr/>
          <p:nvPr/>
        </p:nvSpPr>
        <p:spPr>
          <a:xfrm>
            <a:off x="4866323" y="5570339"/>
            <a:ext cx="3410069" cy="611505"/>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Enhances accuracy of candidate selection.</a:t>
            </a:r>
            <a:endParaRPr lang="en-US" sz="1500" dirty="0"/>
          </a:p>
        </p:txBody>
      </p:sp>
      <p:sp>
        <p:nvSpPr>
          <p:cNvPr id="12" name="Shape 9"/>
          <p:cNvSpPr/>
          <p:nvPr/>
        </p:nvSpPr>
        <p:spPr>
          <a:xfrm>
            <a:off x="669012" y="6571655"/>
            <a:ext cx="7805976" cy="1131332"/>
          </a:xfrm>
          <a:prstGeom prst="roundRect">
            <a:avLst>
              <a:gd name="adj" fmla="val 7096"/>
            </a:avLst>
          </a:prstGeom>
          <a:solidFill>
            <a:srgbClr val="2F1D63"/>
          </a:solidFill>
          <a:ln w="7620">
            <a:solidFill>
              <a:srgbClr val="48367C"/>
            </a:solidFill>
            <a:prstDash val="solid"/>
          </a:ln>
        </p:spPr>
      </p:sp>
      <p:sp>
        <p:nvSpPr>
          <p:cNvPr id="13" name="Text 10"/>
          <p:cNvSpPr/>
          <p:nvPr/>
        </p:nvSpPr>
        <p:spPr>
          <a:xfrm>
            <a:off x="867727" y="6770370"/>
            <a:ext cx="2508885" cy="313492"/>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Improve Efficiency</a:t>
            </a:r>
            <a:endParaRPr lang="en-US" sz="1950" dirty="0"/>
          </a:p>
        </p:txBody>
      </p:sp>
      <p:sp>
        <p:nvSpPr>
          <p:cNvPr id="14" name="Text 11"/>
          <p:cNvSpPr/>
          <p:nvPr/>
        </p:nvSpPr>
        <p:spPr>
          <a:xfrm>
            <a:off x="867727" y="7198519"/>
            <a:ext cx="7408545" cy="305753"/>
          </a:xfrm>
          <a:prstGeom prst="rect">
            <a:avLst/>
          </a:prstGeom>
          <a:noFill/>
          <a:ln/>
        </p:spPr>
        <p:txBody>
          <a:bodyPr wrap="non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Streamlines the recruitment process.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899" y="977979"/>
            <a:ext cx="7547848" cy="669369"/>
          </a:xfrm>
          <a:prstGeom prst="rect">
            <a:avLst/>
          </a:prstGeom>
          <a:noFill/>
          <a:ln/>
        </p:spPr>
        <p:txBody>
          <a:bodyPr wrap="none" lIns="0" tIns="0" rIns="0" bIns="0" rtlCol="0" anchor="t"/>
          <a:lstStyle/>
          <a:p>
            <a:pPr indent="0" marL="0">
              <a:lnSpc>
                <a:spcPts val="5250"/>
              </a:lnSpc>
              <a:buNone/>
            </a:pPr>
            <a:r>
              <a:rPr lang="en-US" sz="4200" b="1" spc="-84" kern="0" dirty="0">
                <a:solidFill>
                  <a:srgbClr val="FF8AAF"/>
                </a:solidFill>
                <a:latin typeface="Petrona Bold" pitchFamily="34" charset="0"/>
                <a:ea typeface="Petrona Bold" pitchFamily="34" charset="-122"/>
                <a:cs typeface="Petrona Bold" pitchFamily="34" charset="-120"/>
              </a:rPr>
              <a:t>System Overview and Objectives</a:t>
            </a:r>
            <a:endParaRPr lang="en-US" sz="4200" dirty="0"/>
          </a:p>
        </p:txBody>
      </p:sp>
      <p:sp>
        <p:nvSpPr>
          <p:cNvPr id="4" name="Text 1"/>
          <p:cNvSpPr/>
          <p:nvPr/>
        </p:nvSpPr>
        <p:spPr>
          <a:xfrm>
            <a:off x="713899" y="1953339"/>
            <a:ext cx="7716202" cy="1304925"/>
          </a:xfrm>
          <a:prstGeom prst="rect">
            <a:avLst/>
          </a:prstGeom>
          <a:noFill/>
          <a:ln/>
        </p:spPr>
        <p:txBody>
          <a:bodyPr wrap="squar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The AI-Powered Resume Screening System analyzes experience, qualifications, skills, and job-specific requirements. A deep learning model built on TensorFlow evaluates and ranks candidates. Integrated data visualization techniques interpret model performance and provide analytics to recruiters.</a:t>
            </a:r>
            <a:endParaRPr lang="en-US" sz="1600" dirty="0"/>
          </a:p>
        </p:txBody>
      </p:sp>
      <p:sp>
        <p:nvSpPr>
          <p:cNvPr id="5" name="Text 2"/>
          <p:cNvSpPr/>
          <p:nvPr/>
        </p:nvSpPr>
        <p:spPr>
          <a:xfrm>
            <a:off x="713899" y="3487698"/>
            <a:ext cx="7716202" cy="978694"/>
          </a:xfrm>
          <a:prstGeom prst="rect">
            <a:avLst/>
          </a:prstGeom>
          <a:noFill/>
          <a:ln/>
        </p:spPr>
        <p:txBody>
          <a:bodyPr wrap="squar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The system enhances productivity, ensures fair evaluation, reduces costs, and provides data-driven support. Key objectives include developing an accurate deep learning model, integrating data visualization, and building a scalable system.</a:t>
            </a:r>
            <a:endParaRPr lang="en-US" sz="1600" dirty="0"/>
          </a:p>
        </p:txBody>
      </p:sp>
      <p:sp>
        <p:nvSpPr>
          <p:cNvPr id="6" name="Shape 3"/>
          <p:cNvSpPr/>
          <p:nvPr/>
        </p:nvSpPr>
        <p:spPr>
          <a:xfrm>
            <a:off x="713899" y="4925258"/>
            <a:ext cx="458986" cy="458986"/>
          </a:xfrm>
          <a:prstGeom prst="roundRect">
            <a:avLst>
              <a:gd name="adj" fmla="val 18667"/>
            </a:avLst>
          </a:prstGeom>
          <a:solidFill>
            <a:srgbClr val="2F1D63"/>
          </a:solidFill>
          <a:ln w="7620">
            <a:solidFill>
              <a:srgbClr val="48367C"/>
            </a:solidFill>
            <a:prstDash val="solid"/>
          </a:ln>
        </p:spPr>
      </p:sp>
      <p:sp>
        <p:nvSpPr>
          <p:cNvPr id="7" name="Text 4"/>
          <p:cNvSpPr/>
          <p:nvPr/>
        </p:nvSpPr>
        <p:spPr>
          <a:xfrm>
            <a:off x="877848" y="4994077"/>
            <a:ext cx="131088" cy="321350"/>
          </a:xfrm>
          <a:prstGeom prst="rect">
            <a:avLst/>
          </a:prstGeom>
          <a:noFill/>
          <a:ln/>
        </p:spPr>
        <p:txBody>
          <a:bodyPr wrap="none" lIns="0" tIns="0" rIns="0" bIns="0" rtlCol="0" anchor="t"/>
          <a:lstStyle/>
          <a:p>
            <a:pPr algn="ctr" indent="0" marL="0">
              <a:lnSpc>
                <a:spcPts val="2500"/>
              </a:lnSpc>
              <a:buNone/>
            </a:pPr>
            <a:r>
              <a:rPr lang="en-US" sz="2500" b="1" spc="-51"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8" name="Text 5"/>
          <p:cNvSpPr/>
          <p:nvPr/>
        </p:nvSpPr>
        <p:spPr>
          <a:xfrm>
            <a:off x="1376839" y="4925258"/>
            <a:ext cx="2677478" cy="334685"/>
          </a:xfrm>
          <a:prstGeom prst="rect">
            <a:avLst/>
          </a:prstGeom>
          <a:noFill/>
          <a:ln/>
        </p:spPr>
        <p:txBody>
          <a:bodyPr wrap="none" lIns="0" tIns="0" rIns="0" bIns="0" rtlCol="0" anchor="t"/>
          <a:lstStyle/>
          <a:p>
            <a:pPr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Enhance Productivity</a:t>
            </a:r>
            <a:endParaRPr lang="en-US" sz="2100" dirty="0"/>
          </a:p>
        </p:txBody>
      </p:sp>
      <p:sp>
        <p:nvSpPr>
          <p:cNvPr id="9" name="Text 6"/>
          <p:cNvSpPr/>
          <p:nvPr/>
        </p:nvSpPr>
        <p:spPr>
          <a:xfrm>
            <a:off x="1376839" y="5382339"/>
            <a:ext cx="3093244" cy="652462"/>
          </a:xfrm>
          <a:prstGeom prst="rect">
            <a:avLst/>
          </a:prstGeom>
          <a:noFill/>
          <a:ln/>
        </p:spPr>
        <p:txBody>
          <a:bodyPr wrap="squar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Improves decision-making for recruiters.</a:t>
            </a:r>
            <a:endParaRPr lang="en-US" sz="1600" dirty="0"/>
          </a:p>
        </p:txBody>
      </p:sp>
      <p:sp>
        <p:nvSpPr>
          <p:cNvPr id="10" name="Shape 7"/>
          <p:cNvSpPr/>
          <p:nvPr/>
        </p:nvSpPr>
        <p:spPr>
          <a:xfrm>
            <a:off x="4674037" y="4925258"/>
            <a:ext cx="458986" cy="458986"/>
          </a:xfrm>
          <a:prstGeom prst="roundRect">
            <a:avLst>
              <a:gd name="adj" fmla="val 18667"/>
            </a:avLst>
          </a:prstGeom>
          <a:solidFill>
            <a:srgbClr val="2F1D63"/>
          </a:solidFill>
          <a:ln w="7620">
            <a:solidFill>
              <a:srgbClr val="48367C"/>
            </a:solidFill>
            <a:prstDash val="solid"/>
          </a:ln>
        </p:spPr>
      </p:sp>
      <p:sp>
        <p:nvSpPr>
          <p:cNvPr id="11" name="Text 8"/>
          <p:cNvSpPr/>
          <p:nvPr/>
        </p:nvSpPr>
        <p:spPr>
          <a:xfrm>
            <a:off x="4815602" y="4994077"/>
            <a:ext cx="175736" cy="321350"/>
          </a:xfrm>
          <a:prstGeom prst="rect">
            <a:avLst/>
          </a:prstGeom>
          <a:noFill/>
          <a:ln/>
        </p:spPr>
        <p:txBody>
          <a:bodyPr wrap="none" lIns="0" tIns="0" rIns="0" bIns="0" rtlCol="0" anchor="t"/>
          <a:lstStyle/>
          <a:p>
            <a:pPr algn="ctr" indent="0" marL="0">
              <a:lnSpc>
                <a:spcPts val="2500"/>
              </a:lnSpc>
              <a:buNone/>
            </a:pPr>
            <a:r>
              <a:rPr lang="en-US" sz="2500" b="1" spc="-51"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2" name="Text 9"/>
          <p:cNvSpPr/>
          <p:nvPr/>
        </p:nvSpPr>
        <p:spPr>
          <a:xfrm>
            <a:off x="5336977" y="4925258"/>
            <a:ext cx="2677478" cy="334685"/>
          </a:xfrm>
          <a:prstGeom prst="rect">
            <a:avLst/>
          </a:prstGeom>
          <a:noFill/>
          <a:ln/>
        </p:spPr>
        <p:txBody>
          <a:bodyPr wrap="none" lIns="0" tIns="0" rIns="0" bIns="0" rtlCol="0" anchor="t"/>
          <a:lstStyle/>
          <a:p>
            <a:pPr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Ensure Fairness</a:t>
            </a:r>
            <a:endParaRPr lang="en-US" sz="2100" dirty="0"/>
          </a:p>
        </p:txBody>
      </p:sp>
      <p:sp>
        <p:nvSpPr>
          <p:cNvPr id="13" name="Text 10"/>
          <p:cNvSpPr/>
          <p:nvPr/>
        </p:nvSpPr>
        <p:spPr>
          <a:xfrm>
            <a:off x="5336977" y="5382339"/>
            <a:ext cx="3093244" cy="652462"/>
          </a:xfrm>
          <a:prstGeom prst="rect">
            <a:avLst/>
          </a:prstGeom>
          <a:noFill/>
          <a:ln/>
        </p:spPr>
        <p:txBody>
          <a:bodyPr wrap="squar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Provides unbiased candidate evaluation.</a:t>
            </a:r>
            <a:endParaRPr lang="en-US" sz="1600" dirty="0"/>
          </a:p>
        </p:txBody>
      </p:sp>
      <p:sp>
        <p:nvSpPr>
          <p:cNvPr id="14" name="Shape 11"/>
          <p:cNvSpPr/>
          <p:nvPr/>
        </p:nvSpPr>
        <p:spPr>
          <a:xfrm>
            <a:off x="713899" y="6468189"/>
            <a:ext cx="458986" cy="458986"/>
          </a:xfrm>
          <a:prstGeom prst="roundRect">
            <a:avLst>
              <a:gd name="adj" fmla="val 18667"/>
            </a:avLst>
          </a:prstGeom>
          <a:solidFill>
            <a:srgbClr val="2F1D63"/>
          </a:solidFill>
          <a:ln w="7620">
            <a:solidFill>
              <a:srgbClr val="48367C"/>
            </a:solidFill>
            <a:prstDash val="solid"/>
          </a:ln>
        </p:spPr>
      </p:sp>
      <p:sp>
        <p:nvSpPr>
          <p:cNvPr id="15" name="Text 12"/>
          <p:cNvSpPr/>
          <p:nvPr/>
        </p:nvSpPr>
        <p:spPr>
          <a:xfrm>
            <a:off x="855583" y="6537008"/>
            <a:ext cx="175498" cy="321350"/>
          </a:xfrm>
          <a:prstGeom prst="rect">
            <a:avLst/>
          </a:prstGeom>
          <a:noFill/>
          <a:ln/>
        </p:spPr>
        <p:txBody>
          <a:bodyPr wrap="none" lIns="0" tIns="0" rIns="0" bIns="0" rtlCol="0" anchor="t"/>
          <a:lstStyle/>
          <a:p>
            <a:pPr algn="ctr" indent="0" marL="0">
              <a:lnSpc>
                <a:spcPts val="2500"/>
              </a:lnSpc>
              <a:buNone/>
            </a:pPr>
            <a:r>
              <a:rPr lang="en-US" sz="2500" b="1" spc="-51"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6" name="Text 13"/>
          <p:cNvSpPr/>
          <p:nvPr/>
        </p:nvSpPr>
        <p:spPr>
          <a:xfrm>
            <a:off x="1376839" y="6468189"/>
            <a:ext cx="2677478" cy="334685"/>
          </a:xfrm>
          <a:prstGeom prst="rect">
            <a:avLst/>
          </a:prstGeom>
          <a:noFill/>
          <a:ln/>
        </p:spPr>
        <p:txBody>
          <a:bodyPr wrap="none" lIns="0" tIns="0" rIns="0" bIns="0" rtlCol="0" anchor="t"/>
          <a:lstStyle/>
          <a:p>
            <a:pPr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Reduce Costs</a:t>
            </a:r>
            <a:endParaRPr lang="en-US" sz="2100" dirty="0"/>
          </a:p>
        </p:txBody>
      </p:sp>
      <p:sp>
        <p:nvSpPr>
          <p:cNvPr id="17" name="Text 14"/>
          <p:cNvSpPr/>
          <p:nvPr/>
        </p:nvSpPr>
        <p:spPr>
          <a:xfrm>
            <a:off x="1376839" y="6925270"/>
            <a:ext cx="7053262" cy="326231"/>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Lowers recruitment costs and time-to-hire.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57112"/>
            <a:ext cx="10039350"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Literature Review: Automated Systems</a:t>
            </a:r>
            <a:endParaRPr lang="en-US" sz="4650" dirty="0"/>
          </a:p>
        </p:txBody>
      </p:sp>
      <p:sp>
        <p:nvSpPr>
          <p:cNvPr id="3" name="Text 1"/>
          <p:cNvSpPr/>
          <p:nvPr/>
        </p:nvSpPr>
        <p:spPr>
          <a:xfrm>
            <a:off x="793790" y="2855000"/>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demand for efficient recruitment has led to AI and ML-based resume screening systems. Traditional methods are labor-intensive and prone to bias, necessitating intelligent systems. Studies show ML algorithms like SVM and Decision Trees improve accuracy and efficiency, but require extensive feature engineering, limiting scalability.</a:t>
            </a:r>
            <a:endParaRPr lang="en-US" sz="1750" dirty="0"/>
          </a:p>
        </p:txBody>
      </p:sp>
      <p:sp>
        <p:nvSpPr>
          <p:cNvPr id="4" name="Text 2"/>
          <p:cNvSpPr/>
          <p:nvPr/>
        </p:nvSpPr>
        <p:spPr>
          <a:xfrm>
            <a:off x="793790" y="4198858"/>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Deep Learning has emerged as a powerful approach due to its ability to learn complex patterns from unstructured text data.</a:t>
            </a:r>
            <a:endParaRPr lang="en-US" sz="1750" dirty="0"/>
          </a:p>
        </p:txBody>
      </p:sp>
      <p:sp>
        <p:nvSpPr>
          <p:cNvPr id="5" name="Text 3"/>
          <p:cNvSpPr/>
          <p:nvPr/>
        </p:nvSpPr>
        <p:spPr>
          <a:xfrm>
            <a:off x="793790" y="504372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Traditional ML</a:t>
            </a:r>
            <a:endParaRPr lang="en-US" sz="2300" dirty="0"/>
          </a:p>
        </p:txBody>
      </p:sp>
      <p:sp>
        <p:nvSpPr>
          <p:cNvPr id="6" name="Text 4"/>
          <p:cNvSpPr/>
          <p:nvPr/>
        </p:nvSpPr>
        <p:spPr>
          <a:xfrm>
            <a:off x="793790" y="5642610"/>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SVM and Decision Trees improve accuracy but need feature engineering.</a:t>
            </a:r>
            <a:endParaRPr lang="en-US" sz="1750" dirty="0"/>
          </a:p>
        </p:txBody>
      </p:sp>
      <p:sp>
        <p:nvSpPr>
          <p:cNvPr id="7" name="Text 5"/>
          <p:cNvSpPr/>
          <p:nvPr/>
        </p:nvSpPr>
        <p:spPr>
          <a:xfrm>
            <a:off x="7599521" y="504372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Deep Learning</a:t>
            </a:r>
            <a:endParaRPr lang="en-US" sz="2300" dirty="0"/>
          </a:p>
        </p:txBody>
      </p:sp>
      <p:sp>
        <p:nvSpPr>
          <p:cNvPr id="8" name="Text 6"/>
          <p:cNvSpPr/>
          <p:nvPr/>
        </p:nvSpPr>
        <p:spPr>
          <a:xfrm>
            <a:off x="7599521" y="5642610"/>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CNNs and RNNs process resume content effectively.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73035"/>
          </a:xfrm>
          <a:prstGeom prst="rect">
            <a:avLst/>
          </a:prstGeom>
        </p:spPr>
      </p:pic>
      <p:sp>
        <p:nvSpPr>
          <p:cNvPr id="3" name="Text 0"/>
          <p:cNvSpPr/>
          <p:nvPr/>
        </p:nvSpPr>
        <p:spPr>
          <a:xfrm>
            <a:off x="664369" y="2895005"/>
            <a:ext cx="7630716" cy="622935"/>
          </a:xfrm>
          <a:prstGeom prst="rect">
            <a:avLst/>
          </a:prstGeom>
          <a:noFill/>
          <a:ln/>
        </p:spPr>
        <p:txBody>
          <a:bodyPr wrap="none" lIns="0" tIns="0" rIns="0" bIns="0" rtlCol="0" anchor="t"/>
          <a:lstStyle/>
          <a:p>
            <a:pPr indent="0" marL="0">
              <a:lnSpc>
                <a:spcPts val="4900"/>
              </a:lnSpc>
              <a:buNone/>
            </a:pPr>
            <a:r>
              <a:rPr lang="en-US" sz="3900" b="1" spc="-78" kern="0" dirty="0">
                <a:solidFill>
                  <a:srgbClr val="FF8AAF"/>
                </a:solidFill>
                <a:latin typeface="Petrona Bold" pitchFamily="34" charset="0"/>
                <a:ea typeface="Petrona Bold" pitchFamily="34" charset="-122"/>
                <a:cs typeface="Petrona Bold" pitchFamily="34" charset="-120"/>
              </a:rPr>
              <a:t>NLP and Bias in Resume Screening</a:t>
            </a:r>
            <a:endParaRPr lang="en-US" sz="3900" dirty="0"/>
          </a:p>
        </p:txBody>
      </p:sp>
      <p:sp>
        <p:nvSpPr>
          <p:cNvPr id="4" name="Text 1"/>
          <p:cNvSpPr/>
          <p:nvPr/>
        </p:nvSpPr>
        <p:spPr>
          <a:xfrm>
            <a:off x="664369" y="3802618"/>
            <a:ext cx="13301663" cy="910828"/>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NLP is crucial for understanding resume content. Techniques like word embeddings (Word2Vec, GloVe) and contextual embeddings (BERT) extract features. Combining NLP with Deep Learning improves candidate matching. NLP-based parsing extracts experience, qualifications, and skills from unstructured resumes.</a:t>
            </a:r>
            <a:endParaRPr lang="en-US" sz="1450" dirty="0"/>
          </a:p>
        </p:txBody>
      </p:sp>
      <p:sp>
        <p:nvSpPr>
          <p:cNvPr id="5" name="Text 2"/>
          <p:cNvSpPr/>
          <p:nvPr/>
        </p:nvSpPr>
        <p:spPr>
          <a:xfrm>
            <a:off x="664369" y="4926925"/>
            <a:ext cx="13301663" cy="607219"/>
          </a:xfrm>
          <a:prstGeom prst="rect">
            <a:avLst/>
          </a:prstGeom>
          <a:noFill/>
          <a:ln/>
        </p:spPr>
        <p:txBody>
          <a:bodyPr wrap="squar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Ensuring fairness and minimizing bias is a major challenge. Biased training data can lead to discriminatory hiring decisions. Fairness-aware models incorporate bias mitigation techniques during training.</a:t>
            </a:r>
            <a:endParaRPr lang="en-US" sz="1450" dirty="0"/>
          </a:p>
        </p:txBody>
      </p:sp>
      <p:pic>
        <p:nvPicPr>
          <p:cNvPr id="6" name="Image 1" descr="preencoded.png">    </p:cNvPr>
          <p:cNvPicPr>
            <a:picLocks noChangeAspect="1"/>
          </p:cNvPicPr>
          <p:nvPr/>
        </p:nvPicPr>
        <p:blipFill>
          <a:blip r:embed="rId2"/>
          <a:stretch>
            <a:fillRect/>
          </a:stretch>
        </p:blipFill>
        <p:spPr>
          <a:xfrm>
            <a:off x="664369" y="5747623"/>
            <a:ext cx="6650831" cy="759262"/>
          </a:xfrm>
          <a:prstGeom prst="rect">
            <a:avLst/>
          </a:prstGeom>
        </p:spPr>
      </p:pic>
      <p:sp>
        <p:nvSpPr>
          <p:cNvPr id="7" name="Text 3"/>
          <p:cNvSpPr/>
          <p:nvPr/>
        </p:nvSpPr>
        <p:spPr>
          <a:xfrm>
            <a:off x="854154" y="6791563"/>
            <a:ext cx="2491621" cy="311468"/>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NLP Techniques</a:t>
            </a:r>
            <a:endParaRPr lang="en-US" sz="1950" dirty="0"/>
          </a:p>
        </p:txBody>
      </p:sp>
      <p:sp>
        <p:nvSpPr>
          <p:cNvPr id="8" name="Text 4"/>
          <p:cNvSpPr/>
          <p:nvPr/>
        </p:nvSpPr>
        <p:spPr>
          <a:xfrm>
            <a:off x="854154" y="7216854"/>
            <a:ext cx="6271260" cy="303609"/>
          </a:xfrm>
          <a:prstGeom prst="rect">
            <a:avLst/>
          </a:prstGeom>
          <a:noFill/>
          <a:ln/>
        </p:spPr>
        <p:txBody>
          <a:bodyPr wrap="non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Word embeddings and contextual embeddings for feature extraction.</a:t>
            </a:r>
            <a:endParaRPr lang="en-US" sz="1450" dirty="0"/>
          </a:p>
        </p:txBody>
      </p:sp>
      <p:pic>
        <p:nvPicPr>
          <p:cNvPr id="9" name="Image 2" descr="preencoded.png">    </p:cNvPr>
          <p:cNvPicPr>
            <a:picLocks noChangeAspect="1"/>
          </p:cNvPicPr>
          <p:nvPr/>
        </p:nvPicPr>
        <p:blipFill>
          <a:blip r:embed="rId3"/>
          <a:stretch>
            <a:fillRect/>
          </a:stretch>
        </p:blipFill>
        <p:spPr>
          <a:xfrm>
            <a:off x="7315200" y="5747623"/>
            <a:ext cx="6650831" cy="759262"/>
          </a:xfrm>
          <a:prstGeom prst="rect">
            <a:avLst/>
          </a:prstGeom>
        </p:spPr>
      </p:pic>
      <p:sp>
        <p:nvSpPr>
          <p:cNvPr id="10" name="Text 5"/>
          <p:cNvSpPr/>
          <p:nvPr/>
        </p:nvSpPr>
        <p:spPr>
          <a:xfrm>
            <a:off x="7504986" y="6791563"/>
            <a:ext cx="2491621" cy="311468"/>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Bias Mitigation</a:t>
            </a:r>
            <a:endParaRPr lang="en-US" sz="1950" dirty="0"/>
          </a:p>
        </p:txBody>
      </p:sp>
      <p:sp>
        <p:nvSpPr>
          <p:cNvPr id="11" name="Text 6"/>
          <p:cNvSpPr/>
          <p:nvPr/>
        </p:nvSpPr>
        <p:spPr>
          <a:xfrm>
            <a:off x="7504986" y="7216854"/>
            <a:ext cx="6271260" cy="303609"/>
          </a:xfrm>
          <a:prstGeom prst="rect">
            <a:avLst/>
          </a:prstGeom>
          <a:noFill/>
          <a:ln/>
        </p:spPr>
        <p:txBody>
          <a:bodyPr wrap="none" lIns="0" tIns="0" rIns="0" bIns="0" rtlCol="0" anchor="t"/>
          <a:lstStyle/>
          <a:p>
            <a:pPr algn="l" indent="0" marL="0">
              <a:lnSpc>
                <a:spcPts val="2350"/>
              </a:lnSpc>
              <a:buNone/>
            </a:pPr>
            <a:r>
              <a:rPr lang="en-US" sz="1450" spc="-30" kern="0" dirty="0">
                <a:solidFill>
                  <a:srgbClr val="E0D6DE"/>
                </a:solidFill>
                <a:latin typeface="Inter" pitchFamily="34" charset="0"/>
                <a:ea typeface="Inter" pitchFamily="34" charset="-122"/>
                <a:cs typeface="Inter" pitchFamily="34" charset="-120"/>
              </a:rPr>
              <a:t>Fairness-aware models reduce bias during training.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7313" y="951667"/>
            <a:ext cx="7842885" cy="600908"/>
          </a:xfrm>
          <a:prstGeom prst="rect">
            <a:avLst/>
          </a:prstGeom>
          <a:noFill/>
          <a:ln/>
        </p:spPr>
        <p:txBody>
          <a:bodyPr wrap="none" lIns="0" tIns="0" rIns="0" bIns="0" rtlCol="0" anchor="t"/>
          <a:lstStyle/>
          <a:p>
            <a:pPr indent="0" marL="0">
              <a:lnSpc>
                <a:spcPts val="4700"/>
              </a:lnSpc>
              <a:buNone/>
            </a:pPr>
            <a:r>
              <a:rPr lang="en-US" sz="3750" b="1" spc="-76" kern="0" dirty="0">
                <a:solidFill>
                  <a:srgbClr val="FF8AAF"/>
                </a:solidFill>
                <a:latin typeface="Petrona Bold" pitchFamily="34" charset="0"/>
                <a:ea typeface="Petrona Bold" pitchFamily="34" charset="-122"/>
                <a:cs typeface="Petrona Bold" pitchFamily="34" charset="-120"/>
              </a:rPr>
              <a:t>Experiment Design and Methodology</a:t>
            </a:r>
            <a:endParaRPr lang="en-US" sz="3750" dirty="0"/>
          </a:p>
        </p:txBody>
      </p:sp>
      <p:sp>
        <p:nvSpPr>
          <p:cNvPr id="4" name="Text 1"/>
          <p:cNvSpPr/>
          <p:nvPr/>
        </p:nvSpPr>
        <p:spPr>
          <a:xfrm>
            <a:off x="6127313" y="1827252"/>
            <a:ext cx="7862173" cy="878681"/>
          </a:xfrm>
          <a:prstGeom prst="rect">
            <a:avLst/>
          </a:prstGeom>
          <a:noFill/>
          <a:ln/>
        </p:spPr>
        <p:txBody>
          <a:bodyPr wrap="square" lIns="0" tIns="0" rIns="0" bIns="0" rtlCol="0" anchor="t"/>
          <a:lstStyle/>
          <a:p>
            <a:pPr indent="0" marL="0">
              <a:lnSpc>
                <a:spcPts val="2300"/>
              </a:lnSpc>
              <a:buNone/>
            </a:pPr>
            <a:r>
              <a:rPr lang="en-US" sz="1400" spc="-29" kern="0" dirty="0">
                <a:solidFill>
                  <a:srgbClr val="E0D6DE"/>
                </a:solidFill>
                <a:latin typeface="Inter" pitchFamily="34" charset="0"/>
                <a:ea typeface="Inter" pitchFamily="34" charset="-122"/>
                <a:cs typeface="Inter" pitchFamily="34" charset="-120"/>
              </a:rPr>
              <a:t>The experiment develops and evaluates an AI-powered Resume Screening System using Deep Learning to automate shortlisting. It assesses accuracy, efficiency, and bias minimization. The system uses TensorFlow and is trained on a dataset of job descriptions and candidate profiles.</a:t>
            </a:r>
            <a:endParaRPr lang="en-US" sz="1400" dirty="0"/>
          </a:p>
        </p:txBody>
      </p:sp>
      <p:sp>
        <p:nvSpPr>
          <p:cNvPr id="5" name="Text 2"/>
          <p:cNvSpPr/>
          <p:nvPr/>
        </p:nvSpPr>
        <p:spPr>
          <a:xfrm>
            <a:off x="6127313" y="2911912"/>
            <a:ext cx="7862173" cy="585788"/>
          </a:xfrm>
          <a:prstGeom prst="rect">
            <a:avLst/>
          </a:prstGeom>
          <a:noFill/>
          <a:ln/>
        </p:spPr>
        <p:txBody>
          <a:bodyPr wrap="square" lIns="0" tIns="0" rIns="0" bIns="0" rtlCol="0" anchor="t"/>
          <a:lstStyle/>
          <a:p>
            <a:pPr indent="0" marL="0">
              <a:lnSpc>
                <a:spcPts val="2300"/>
              </a:lnSpc>
              <a:buNone/>
            </a:pPr>
            <a:r>
              <a:rPr lang="en-US" sz="1400" spc="-29" kern="0" dirty="0">
                <a:solidFill>
                  <a:srgbClr val="E0D6DE"/>
                </a:solidFill>
                <a:latin typeface="Inter" pitchFamily="34" charset="0"/>
                <a:ea typeface="Inter" pitchFamily="34" charset="-122"/>
                <a:cs typeface="Inter" pitchFamily="34" charset="-120"/>
              </a:rPr>
              <a:t>The methodology includes data preprocessing, model selection, training, and performance evaluation. Tools used are TensorFlow, Pandas, NumPy, NLTK, Matplotlib, and Seaborn.</a:t>
            </a:r>
            <a:endParaRPr lang="en-US" sz="1400" dirty="0"/>
          </a:p>
        </p:txBody>
      </p:sp>
      <p:sp>
        <p:nvSpPr>
          <p:cNvPr id="6" name="Shape 3"/>
          <p:cNvSpPr/>
          <p:nvPr/>
        </p:nvSpPr>
        <p:spPr>
          <a:xfrm>
            <a:off x="6390561" y="3703677"/>
            <a:ext cx="22860" cy="3574137"/>
          </a:xfrm>
          <a:prstGeom prst="roundRect">
            <a:avLst>
              <a:gd name="adj" fmla="val 336466"/>
            </a:avLst>
          </a:prstGeom>
          <a:solidFill>
            <a:srgbClr val="48367C"/>
          </a:solidFill>
          <a:ln/>
        </p:spPr>
      </p:sp>
      <p:sp>
        <p:nvSpPr>
          <p:cNvPr id="7" name="Shape 4"/>
          <p:cNvSpPr/>
          <p:nvPr/>
        </p:nvSpPr>
        <p:spPr>
          <a:xfrm>
            <a:off x="6585109" y="4104203"/>
            <a:ext cx="640913" cy="22860"/>
          </a:xfrm>
          <a:prstGeom prst="roundRect">
            <a:avLst>
              <a:gd name="adj" fmla="val 336466"/>
            </a:avLst>
          </a:prstGeom>
          <a:solidFill>
            <a:srgbClr val="48367C"/>
          </a:solidFill>
          <a:ln/>
        </p:spPr>
      </p:sp>
      <p:sp>
        <p:nvSpPr>
          <p:cNvPr id="8" name="Shape 5"/>
          <p:cNvSpPr/>
          <p:nvPr/>
        </p:nvSpPr>
        <p:spPr>
          <a:xfrm>
            <a:off x="6196012" y="3909655"/>
            <a:ext cx="411956" cy="411956"/>
          </a:xfrm>
          <a:prstGeom prst="roundRect">
            <a:avLst>
              <a:gd name="adj" fmla="val 18671"/>
            </a:avLst>
          </a:prstGeom>
          <a:solidFill>
            <a:srgbClr val="2F1D63"/>
          </a:solidFill>
          <a:ln w="7620">
            <a:solidFill>
              <a:srgbClr val="48367C"/>
            </a:solidFill>
            <a:prstDash val="solid"/>
          </a:ln>
        </p:spPr>
      </p:sp>
      <p:sp>
        <p:nvSpPr>
          <p:cNvPr id="9" name="Text 6"/>
          <p:cNvSpPr/>
          <p:nvPr/>
        </p:nvSpPr>
        <p:spPr>
          <a:xfrm>
            <a:off x="6343055" y="3971330"/>
            <a:ext cx="117753" cy="288488"/>
          </a:xfrm>
          <a:prstGeom prst="rect">
            <a:avLst/>
          </a:prstGeom>
          <a:noFill/>
          <a:ln/>
        </p:spPr>
        <p:txBody>
          <a:bodyPr wrap="none" lIns="0" tIns="0" rIns="0" bIns="0" rtlCol="0" anchor="t"/>
          <a:lstStyle/>
          <a:p>
            <a:pPr algn="ctr" indent="0" marL="0">
              <a:lnSpc>
                <a:spcPts val="2250"/>
              </a:lnSpc>
              <a:buNone/>
            </a:pPr>
            <a:r>
              <a:rPr lang="en-US" sz="2250" b="1" spc="-45" kern="0" dirty="0">
                <a:solidFill>
                  <a:srgbClr val="E0D6DE"/>
                </a:solidFill>
                <a:latin typeface="Petrona Bold" pitchFamily="34" charset="0"/>
                <a:ea typeface="Petrona Bold" pitchFamily="34" charset="-122"/>
                <a:cs typeface="Petrona Bold" pitchFamily="34" charset="-120"/>
              </a:rPr>
              <a:t>1</a:t>
            </a:r>
            <a:endParaRPr lang="en-US" sz="2250" dirty="0"/>
          </a:p>
        </p:txBody>
      </p:sp>
      <p:sp>
        <p:nvSpPr>
          <p:cNvPr id="10" name="Text 7"/>
          <p:cNvSpPr/>
          <p:nvPr/>
        </p:nvSpPr>
        <p:spPr>
          <a:xfrm>
            <a:off x="7409140" y="3886795"/>
            <a:ext cx="2403515" cy="300395"/>
          </a:xfrm>
          <a:prstGeom prst="rect">
            <a:avLst/>
          </a:prstGeom>
          <a:noFill/>
          <a:ln/>
        </p:spPr>
        <p:txBody>
          <a:bodyPr wrap="none" lIns="0" tIns="0" rIns="0" bIns="0" rtlCol="0" anchor="t"/>
          <a:lstStyle/>
          <a:p>
            <a:pPr algn="l" indent="0" marL="0">
              <a:lnSpc>
                <a:spcPts val="2350"/>
              </a:lnSpc>
              <a:buNone/>
            </a:pPr>
            <a:r>
              <a:rPr lang="en-US" sz="1850" b="1" spc="-38" kern="0" dirty="0">
                <a:solidFill>
                  <a:srgbClr val="E0D6DE"/>
                </a:solidFill>
                <a:latin typeface="Petrona Bold" pitchFamily="34" charset="0"/>
                <a:ea typeface="Petrona Bold" pitchFamily="34" charset="-122"/>
                <a:cs typeface="Petrona Bold" pitchFamily="34" charset="-120"/>
              </a:rPr>
              <a:t>Data Preprocessing</a:t>
            </a:r>
            <a:endParaRPr lang="en-US" sz="1850" dirty="0"/>
          </a:p>
        </p:txBody>
      </p:sp>
      <p:sp>
        <p:nvSpPr>
          <p:cNvPr id="11" name="Text 8"/>
          <p:cNvSpPr/>
          <p:nvPr/>
        </p:nvSpPr>
        <p:spPr>
          <a:xfrm>
            <a:off x="7409140" y="4296966"/>
            <a:ext cx="6580346" cy="292894"/>
          </a:xfrm>
          <a:prstGeom prst="rect">
            <a:avLst/>
          </a:prstGeom>
          <a:noFill/>
          <a:ln/>
        </p:spPr>
        <p:txBody>
          <a:bodyPr wrap="none" lIns="0" tIns="0" rIns="0" bIns="0" rtlCol="0" anchor="t"/>
          <a:lstStyle/>
          <a:p>
            <a:pPr algn="l" indent="0" marL="0">
              <a:lnSpc>
                <a:spcPts val="2300"/>
              </a:lnSpc>
              <a:buNone/>
            </a:pPr>
            <a:r>
              <a:rPr lang="en-US" sz="1400" spc="-29" kern="0" dirty="0">
                <a:solidFill>
                  <a:srgbClr val="E0D6DE"/>
                </a:solidFill>
                <a:latin typeface="Inter" pitchFamily="34" charset="0"/>
                <a:ea typeface="Inter" pitchFamily="34" charset="-122"/>
                <a:cs typeface="Inter" pitchFamily="34" charset="-120"/>
              </a:rPr>
              <a:t>Cleaning and normalizing text data.</a:t>
            </a:r>
            <a:endParaRPr lang="en-US" sz="1400" dirty="0"/>
          </a:p>
        </p:txBody>
      </p:sp>
      <p:sp>
        <p:nvSpPr>
          <p:cNvPr id="12" name="Shape 9"/>
          <p:cNvSpPr/>
          <p:nvPr/>
        </p:nvSpPr>
        <p:spPr>
          <a:xfrm>
            <a:off x="6585109" y="5356622"/>
            <a:ext cx="640913" cy="22860"/>
          </a:xfrm>
          <a:prstGeom prst="roundRect">
            <a:avLst>
              <a:gd name="adj" fmla="val 336466"/>
            </a:avLst>
          </a:prstGeom>
          <a:solidFill>
            <a:srgbClr val="48367C"/>
          </a:solidFill>
          <a:ln/>
        </p:spPr>
      </p:sp>
      <p:sp>
        <p:nvSpPr>
          <p:cNvPr id="13" name="Shape 10"/>
          <p:cNvSpPr/>
          <p:nvPr/>
        </p:nvSpPr>
        <p:spPr>
          <a:xfrm>
            <a:off x="6196012" y="5162074"/>
            <a:ext cx="411956" cy="411956"/>
          </a:xfrm>
          <a:prstGeom prst="roundRect">
            <a:avLst>
              <a:gd name="adj" fmla="val 18671"/>
            </a:avLst>
          </a:prstGeom>
          <a:solidFill>
            <a:srgbClr val="2F1D63"/>
          </a:solidFill>
          <a:ln w="7620">
            <a:solidFill>
              <a:srgbClr val="48367C"/>
            </a:solidFill>
            <a:prstDash val="solid"/>
          </a:ln>
        </p:spPr>
      </p:sp>
      <p:sp>
        <p:nvSpPr>
          <p:cNvPr id="14" name="Text 11"/>
          <p:cNvSpPr/>
          <p:nvPr/>
        </p:nvSpPr>
        <p:spPr>
          <a:xfrm>
            <a:off x="6323052" y="5223748"/>
            <a:ext cx="157758" cy="288488"/>
          </a:xfrm>
          <a:prstGeom prst="rect">
            <a:avLst/>
          </a:prstGeom>
          <a:noFill/>
          <a:ln/>
        </p:spPr>
        <p:txBody>
          <a:bodyPr wrap="none" lIns="0" tIns="0" rIns="0" bIns="0" rtlCol="0" anchor="t"/>
          <a:lstStyle/>
          <a:p>
            <a:pPr algn="ctr" indent="0" marL="0">
              <a:lnSpc>
                <a:spcPts val="2250"/>
              </a:lnSpc>
              <a:buNone/>
            </a:pPr>
            <a:r>
              <a:rPr lang="en-US" sz="2250" b="1" spc="-45" kern="0" dirty="0">
                <a:solidFill>
                  <a:srgbClr val="E0D6DE"/>
                </a:solidFill>
                <a:latin typeface="Petrona Bold" pitchFamily="34" charset="0"/>
                <a:ea typeface="Petrona Bold" pitchFamily="34" charset="-122"/>
                <a:cs typeface="Petrona Bold" pitchFamily="34" charset="-120"/>
              </a:rPr>
              <a:t>2</a:t>
            </a:r>
            <a:endParaRPr lang="en-US" sz="2250" dirty="0"/>
          </a:p>
        </p:txBody>
      </p:sp>
      <p:sp>
        <p:nvSpPr>
          <p:cNvPr id="15" name="Text 12"/>
          <p:cNvSpPr/>
          <p:nvPr/>
        </p:nvSpPr>
        <p:spPr>
          <a:xfrm>
            <a:off x="7409140" y="5139214"/>
            <a:ext cx="2403515" cy="300395"/>
          </a:xfrm>
          <a:prstGeom prst="rect">
            <a:avLst/>
          </a:prstGeom>
          <a:noFill/>
          <a:ln/>
        </p:spPr>
        <p:txBody>
          <a:bodyPr wrap="none" lIns="0" tIns="0" rIns="0" bIns="0" rtlCol="0" anchor="t"/>
          <a:lstStyle/>
          <a:p>
            <a:pPr algn="l" indent="0" marL="0">
              <a:lnSpc>
                <a:spcPts val="2350"/>
              </a:lnSpc>
              <a:buNone/>
            </a:pPr>
            <a:r>
              <a:rPr lang="en-US" sz="1850" b="1" spc="-38" kern="0" dirty="0">
                <a:solidFill>
                  <a:srgbClr val="E0D6DE"/>
                </a:solidFill>
                <a:latin typeface="Petrona Bold" pitchFamily="34" charset="0"/>
                <a:ea typeface="Petrona Bold" pitchFamily="34" charset="-122"/>
                <a:cs typeface="Petrona Bold" pitchFamily="34" charset="-120"/>
              </a:rPr>
              <a:t>Model Training</a:t>
            </a:r>
            <a:endParaRPr lang="en-US" sz="1850" dirty="0"/>
          </a:p>
        </p:txBody>
      </p:sp>
      <p:sp>
        <p:nvSpPr>
          <p:cNvPr id="16" name="Text 13"/>
          <p:cNvSpPr/>
          <p:nvPr/>
        </p:nvSpPr>
        <p:spPr>
          <a:xfrm>
            <a:off x="7409140" y="5549384"/>
            <a:ext cx="6580346" cy="292894"/>
          </a:xfrm>
          <a:prstGeom prst="rect">
            <a:avLst/>
          </a:prstGeom>
          <a:noFill/>
          <a:ln/>
        </p:spPr>
        <p:txBody>
          <a:bodyPr wrap="none" lIns="0" tIns="0" rIns="0" bIns="0" rtlCol="0" anchor="t"/>
          <a:lstStyle/>
          <a:p>
            <a:pPr algn="l" indent="0" marL="0">
              <a:lnSpc>
                <a:spcPts val="2300"/>
              </a:lnSpc>
              <a:buNone/>
            </a:pPr>
            <a:r>
              <a:rPr lang="en-US" sz="1400" spc="-29" kern="0" dirty="0">
                <a:solidFill>
                  <a:srgbClr val="E0D6DE"/>
                </a:solidFill>
                <a:latin typeface="Inter" pitchFamily="34" charset="0"/>
                <a:ea typeface="Inter" pitchFamily="34" charset="-122"/>
                <a:cs typeface="Inter" pitchFamily="34" charset="-120"/>
              </a:rPr>
              <a:t>Using DNN architecture with multiple hidden layers.</a:t>
            </a:r>
            <a:endParaRPr lang="en-US" sz="1400" dirty="0"/>
          </a:p>
        </p:txBody>
      </p:sp>
      <p:sp>
        <p:nvSpPr>
          <p:cNvPr id="17" name="Shape 14"/>
          <p:cNvSpPr/>
          <p:nvPr/>
        </p:nvSpPr>
        <p:spPr>
          <a:xfrm>
            <a:off x="6585109" y="6609040"/>
            <a:ext cx="640913" cy="22860"/>
          </a:xfrm>
          <a:prstGeom prst="roundRect">
            <a:avLst>
              <a:gd name="adj" fmla="val 336466"/>
            </a:avLst>
          </a:prstGeom>
          <a:solidFill>
            <a:srgbClr val="48367C"/>
          </a:solidFill>
          <a:ln/>
        </p:spPr>
      </p:sp>
      <p:sp>
        <p:nvSpPr>
          <p:cNvPr id="18" name="Shape 15"/>
          <p:cNvSpPr/>
          <p:nvPr/>
        </p:nvSpPr>
        <p:spPr>
          <a:xfrm>
            <a:off x="6196012" y="6414492"/>
            <a:ext cx="411956" cy="411956"/>
          </a:xfrm>
          <a:prstGeom prst="roundRect">
            <a:avLst>
              <a:gd name="adj" fmla="val 18671"/>
            </a:avLst>
          </a:prstGeom>
          <a:solidFill>
            <a:srgbClr val="2F1D63"/>
          </a:solidFill>
          <a:ln w="7620">
            <a:solidFill>
              <a:srgbClr val="48367C"/>
            </a:solidFill>
            <a:prstDash val="solid"/>
          </a:ln>
        </p:spPr>
      </p:sp>
      <p:sp>
        <p:nvSpPr>
          <p:cNvPr id="19" name="Text 16"/>
          <p:cNvSpPr/>
          <p:nvPr/>
        </p:nvSpPr>
        <p:spPr>
          <a:xfrm>
            <a:off x="6323171" y="6476167"/>
            <a:ext cx="157520" cy="288488"/>
          </a:xfrm>
          <a:prstGeom prst="rect">
            <a:avLst/>
          </a:prstGeom>
          <a:noFill/>
          <a:ln/>
        </p:spPr>
        <p:txBody>
          <a:bodyPr wrap="none" lIns="0" tIns="0" rIns="0" bIns="0" rtlCol="0" anchor="t"/>
          <a:lstStyle/>
          <a:p>
            <a:pPr algn="ctr" indent="0" marL="0">
              <a:lnSpc>
                <a:spcPts val="2250"/>
              </a:lnSpc>
              <a:buNone/>
            </a:pPr>
            <a:r>
              <a:rPr lang="en-US" sz="2250" b="1" spc="-45" kern="0" dirty="0">
                <a:solidFill>
                  <a:srgbClr val="E0D6DE"/>
                </a:solidFill>
                <a:latin typeface="Petrona Bold" pitchFamily="34" charset="0"/>
                <a:ea typeface="Petrona Bold" pitchFamily="34" charset="-122"/>
                <a:cs typeface="Petrona Bold" pitchFamily="34" charset="-120"/>
              </a:rPr>
              <a:t>3</a:t>
            </a:r>
            <a:endParaRPr lang="en-US" sz="2250" dirty="0"/>
          </a:p>
        </p:txBody>
      </p:sp>
      <p:sp>
        <p:nvSpPr>
          <p:cNvPr id="20" name="Text 17"/>
          <p:cNvSpPr/>
          <p:nvPr/>
        </p:nvSpPr>
        <p:spPr>
          <a:xfrm>
            <a:off x="7409140" y="6391632"/>
            <a:ext cx="2560558" cy="300395"/>
          </a:xfrm>
          <a:prstGeom prst="rect">
            <a:avLst/>
          </a:prstGeom>
          <a:noFill/>
          <a:ln/>
        </p:spPr>
        <p:txBody>
          <a:bodyPr wrap="none" lIns="0" tIns="0" rIns="0" bIns="0" rtlCol="0" anchor="t"/>
          <a:lstStyle/>
          <a:p>
            <a:pPr algn="l" indent="0" marL="0">
              <a:lnSpc>
                <a:spcPts val="2350"/>
              </a:lnSpc>
              <a:buNone/>
            </a:pPr>
            <a:r>
              <a:rPr lang="en-US" sz="1850" b="1" spc="-38" kern="0" dirty="0">
                <a:solidFill>
                  <a:srgbClr val="E0D6DE"/>
                </a:solidFill>
                <a:latin typeface="Petrona Bold" pitchFamily="34" charset="0"/>
                <a:ea typeface="Petrona Bold" pitchFamily="34" charset="-122"/>
                <a:cs typeface="Petrona Bold" pitchFamily="34" charset="-120"/>
              </a:rPr>
              <a:t>Performance Evaluation</a:t>
            </a:r>
            <a:endParaRPr lang="en-US" sz="1850" dirty="0"/>
          </a:p>
        </p:txBody>
      </p:sp>
      <p:sp>
        <p:nvSpPr>
          <p:cNvPr id="21" name="Text 18"/>
          <p:cNvSpPr/>
          <p:nvPr/>
        </p:nvSpPr>
        <p:spPr>
          <a:xfrm>
            <a:off x="7409140" y="6801803"/>
            <a:ext cx="6580346" cy="292894"/>
          </a:xfrm>
          <a:prstGeom prst="rect">
            <a:avLst/>
          </a:prstGeom>
          <a:noFill/>
          <a:ln/>
        </p:spPr>
        <p:txBody>
          <a:bodyPr wrap="none" lIns="0" tIns="0" rIns="0" bIns="0" rtlCol="0" anchor="t"/>
          <a:lstStyle/>
          <a:p>
            <a:pPr algn="l" indent="0" marL="0">
              <a:lnSpc>
                <a:spcPts val="2300"/>
              </a:lnSpc>
              <a:buNone/>
            </a:pPr>
            <a:r>
              <a:rPr lang="en-US" sz="1400" spc="-29" kern="0" dirty="0">
                <a:solidFill>
                  <a:srgbClr val="E0D6DE"/>
                </a:solidFill>
                <a:latin typeface="Inter" pitchFamily="34" charset="0"/>
                <a:ea typeface="Inter" pitchFamily="34" charset="-122"/>
                <a:cs typeface="Inter" pitchFamily="34" charset="-120"/>
              </a:rPr>
              <a:t>Calculating accuracy, precision, recall, and F1-score.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2724"/>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Code Implementation and Evaluation</a:t>
            </a:r>
            <a:endParaRPr lang="en-US" sz="4650" dirty="0"/>
          </a:p>
        </p:txBody>
      </p:sp>
      <p:sp>
        <p:nvSpPr>
          <p:cNvPr id="4" name="Text 1"/>
          <p:cNvSpPr/>
          <p:nvPr/>
        </p:nvSpPr>
        <p:spPr>
          <a:xfrm>
            <a:off x="6280190" y="2671405"/>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code implementation includes data loading, preprocessing, feature extraction, model building, training, evaluation, and visualization. TensorFlow is used for Deep Learning, and NLP techniques analyze resume content. The model is trained and evaluated, with accuracy and loss metrics visualized using line plots.</a:t>
            </a:r>
            <a:endParaRPr lang="en-US" sz="1750" dirty="0"/>
          </a:p>
        </p:txBody>
      </p:sp>
      <p:sp>
        <p:nvSpPr>
          <p:cNvPr id="5" name="Text 2"/>
          <p:cNvSpPr/>
          <p:nvPr/>
        </p:nvSpPr>
        <p:spPr>
          <a:xfrm>
            <a:off x="6280190" y="4741069"/>
            <a:ext cx="75564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confusion matrix provides insights into classification performance, and the classification report displays precision, recall, and F1 score.</a:t>
            </a:r>
            <a:endParaRPr lang="en-US" sz="1750" dirty="0"/>
          </a:p>
        </p:txBody>
      </p:sp>
      <p:pic>
        <p:nvPicPr>
          <p:cNvPr id="6" name="Image 1" descr="preencoded.png">    </p:cNvPr>
          <p:cNvPicPr>
            <a:picLocks noChangeAspect="1"/>
          </p:cNvPicPr>
          <p:nvPr/>
        </p:nvPicPr>
        <p:blipFill>
          <a:blip r:embed="rId2"/>
          <a:stretch>
            <a:fillRect/>
          </a:stretch>
        </p:blipFill>
        <p:spPr>
          <a:xfrm>
            <a:off x="6280190" y="5722025"/>
            <a:ext cx="566976" cy="566976"/>
          </a:xfrm>
          <a:prstGeom prst="rect">
            <a:avLst/>
          </a:prstGeom>
        </p:spPr>
      </p:pic>
      <p:sp>
        <p:nvSpPr>
          <p:cNvPr id="7" name="Text 3"/>
          <p:cNvSpPr/>
          <p:nvPr/>
        </p:nvSpPr>
        <p:spPr>
          <a:xfrm>
            <a:off x="6280190" y="6515814"/>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Data Loading</a:t>
            </a:r>
            <a:endParaRPr lang="en-US" sz="2300" dirty="0"/>
          </a:p>
        </p:txBody>
      </p:sp>
      <p:sp>
        <p:nvSpPr>
          <p:cNvPr id="8" name="Text 4"/>
          <p:cNvSpPr/>
          <p:nvPr/>
        </p:nvSpPr>
        <p:spPr>
          <a:xfrm>
            <a:off x="6280190" y="7023973"/>
            <a:ext cx="3608070"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Loading data from CSV files.</a:t>
            </a:r>
            <a:endParaRPr lang="en-US" sz="1750" dirty="0"/>
          </a:p>
        </p:txBody>
      </p:sp>
      <p:pic>
        <p:nvPicPr>
          <p:cNvPr id="9" name="Image 2" descr="preencoded.png">    </p:cNvPr>
          <p:cNvPicPr>
            <a:picLocks noChangeAspect="1"/>
          </p:cNvPicPr>
          <p:nvPr/>
        </p:nvPicPr>
        <p:blipFill>
          <a:blip r:embed="rId3"/>
          <a:stretch>
            <a:fillRect/>
          </a:stretch>
        </p:blipFill>
        <p:spPr>
          <a:xfrm>
            <a:off x="10228421" y="5722025"/>
            <a:ext cx="566976" cy="566976"/>
          </a:xfrm>
          <a:prstGeom prst="rect">
            <a:avLst/>
          </a:prstGeom>
        </p:spPr>
      </p:pic>
      <p:sp>
        <p:nvSpPr>
          <p:cNvPr id="10" name="Text 5"/>
          <p:cNvSpPr/>
          <p:nvPr/>
        </p:nvSpPr>
        <p:spPr>
          <a:xfrm>
            <a:off x="10228421" y="6515814"/>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Visualization</a:t>
            </a:r>
            <a:endParaRPr lang="en-US" sz="2300" dirty="0"/>
          </a:p>
        </p:txBody>
      </p:sp>
      <p:sp>
        <p:nvSpPr>
          <p:cNvPr id="11" name="Text 6"/>
          <p:cNvSpPr/>
          <p:nvPr/>
        </p:nvSpPr>
        <p:spPr>
          <a:xfrm>
            <a:off x="10228421" y="7023973"/>
            <a:ext cx="3608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Plotting accuracy and loss metrics.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2241" y="614601"/>
            <a:ext cx="8390453" cy="733425"/>
          </a:xfrm>
          <a:prstGeom prst="rect">
            <a:avLst/>
          </a:prstGeom>
          <a:noFill/>
          <a:ln/>
        </p:spPr>
        <p:txBody>
          <a:bodyPr wrap="none" lIns="0" tIns="0" rIns="0" bIns="0" rtlCol="0" anchor="t"/>
          <a:lstStyle/>
          <a:p>
            <a:pPr indent="0" marL="0">
              <a:lnSpc>
                <a:spcPts val="5750"/>
              </a:lnSpc>
              <a:buNone/>
            </a:pPr>
            <a:r>
              <a:rPr lang="en-US" sz="4600" b="1" spc="-92" kern="0" dirty="0">
                <a:solidFill>
                  <a:srgbClr val="FF8AAF"/>
                </a:solidFill>
                <a:latin typeface="Petrona Bold" pitchFamily="34" charset="0"/>
                <a:ea typeface="Petrona Bold" pitchFamily="34" charset="-122"/>
                <a:cs typeface="Petrona Bold" pitchFamily="34" charset="-120"/>
              </a:rPr>
              <a:t>Discussion: System Performance</a:t>
            </a:r>
            <a:endParaRPr lang="en-US" sz="4600" dirty="0"/>
          </a:p>
        </p:txBody>
      </p:sp>
      <p:sp>
        <p:nvSpPr>
          <p:cNvPr id="3" name="Text 1"/>
          <p:cNvSpPr/>
          <p:nvPr/>
        </p:nvSpPr>
        <p:spPr>
          <a:xfrm>
            <a:off x="782241" y="1794986"/>
            <a:ext cx="13065919" cy="1072634"/>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The model achieved high accuracy during training and testing, demonstrating its capability to learn complex patterns from resumes. Dropout layers effectively minimized overfitting, resulting in reliable predictions. However, the model's performance varied across different job roles, highlighting the importance of job-specific features and contextual understanding.</a:t>
            </a:r>
            <a:endParaRPr lang="en-US" sz="1750" dirty="0"/>
          </a:p>
        </p:txBody>
      </p:sp>
      <p:sp>
        <p:nvSpPr>
          <p:cNvPr id="4" name="Text 2"/>
          <p:cNvSpPr/>
          <p:nvPr/>
        </p:nvSpPr>
        <p:spPr>
          <a:xfrm>
            <a:off x="1681520" y="5188744"/>
            <a:ext cx="2933581" cy="366713"/>
          </a:xfrm>
          <a:prstGeom prst="rect">
            <a:avLst/>
          </a:prstGeom>
          <a:noFill/>
          <a:ln/>
        </p:spPr>
        <p:txBody>
          <a:bodyPr wrap="none" lIns="0" tIns="0" rIns="0" bIns="0" rtlCol="0" anchor="t"/>
          <a:lstStyle/>
          <a:p>
            <a:pPr algn="r"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High Accuracy</a:t>
            </a:r>
            <a:endParaRPr lang="en-US" sz="2300" dirty="0"/>
          </a:p>
        </p:txBody>
      </p:sp>
      <p:pic>
        <p:nvPicPr>
          <p:cNvPr id="5" name="Image 0" descr="preencoded.png">    </p:cNvPr>
          <p:cNvPicPr>
            <a:picLocks noChangeAspect="1"/>
          </p:cNvPicPr>
          <p:nvPr/>
        </p:nvPicPr>
        <p:blipFill>
          <a:blip r:embed="rId1"/>
          <a:stretch>
            <a:fillRect/>
          </a:stretch>
        </p:blipFill>
        <p:spPr>
          <a:xfrm>
            <a:off x="5062061" y="3118961"/>
            <a:ext cx="4506278" cy="4506278"/>
          </a:xfrm>
          <a:prstGeom prst="rect">
            <a:avLst/>
          </a:prstGeom>
        </p:spPr>
      </p:pic>
      <p:sp>
        <p:nvSpPr>
          <p:cNvPr id="6" name="Text 3"/>
          <p:cNvSpPr/>
          <p:nvPr/>
        </p:nvSpPr>
        <p:spPr>
          <a:xfrm>
            <a:off x="5704344" y="4877336"/>
            <a:ext cx="114062" cy="447080"/>
          </a:xfrm>
          <a:prstGeom prst="rect">
            <a:avLst/>
          </a:prstGeom>
          <a:noFill/>
          <a:ln/>
        </p:spPr>
        <p:txBody>
          <a:bodyPr wrap="none" lIns="0" tIns="0" rIns="0" bIns="0" rtlCol="0" anchor="t"/>
          <a:lstStyle/>
          <a:p>
            <a:pPr indent="0" marL="0">
              <a:lnSpc>
                <a:spcPts val="3500"/>
              </a:lnSpc>
              <a:buNone/>
            </a:pPr>
            <a:r>
              <a:rPr lang="en-US" sz="2150" b="1" spc="-44" kern="0" dirty="0">
                <a:solidFill>
                  <a:srgbClr val="E0D6DE"/>
                </a:solidFill>
                <a:latin typeface="Petrona Bold" pitchFamily="34" charset="0"/>
                <a:ea typeface="Petrona Bold" pitchFamily="34" charset="-122"/>
                <a:cs typeface="Petrona Bold" pitchFamily="34" charset="-120"/>
              </a:rPr>
              <a:t>1</a:t>
            </a:r>
            <a:endParaRPr lang="en-US" sz="2150" dirty="0"/>
          </a:p>
        </p:txBody>
      </p:sp>
      <p:sp>
        <p:nvSpPr>
          <p:cNvPr id="7" name="Text 4"/>
          <p:cNvSpPr/>
          <p:nvPr/>
        </p:nvSpPr>
        <p:spPr>
          <a:xfrm>
            <a:off x="9903500" y="3978354"/>
            <a:ext cx="3076456" cy="366713"/>
          </a:xfrm>
          <a:prstGeom prst="rect">
            <a:avLst/>
          </a:prstGeom>
          <a:noFill/>
          <a:ln/>
        </p:spPr>
        <p:txBody>
          <a:bodyPr wrap="none" lIns="0" tIns="0" rIns="0" bIns="0" rtlCol="0" anchor="t"/>
          <a:lstStyle/>
          <a:p>
            <a:pPr algn="l"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Effective Regularization</a:t>
            </a:r>
            <a:endParaRPr lang="en-US" sz="2300" dirty="0"/>
          </a:p>
        </p:txBody>
      </p:sp>
      <p:pic>
        <p:nvPicPr>
          <p:cNvPr id="8" name="Image 1" descr="preencoded.png">    </p:cNvPr>
          <p:cNvPicPr>
            <a:picLocks noChangeAspect="1"/>
          </p:cNvPicPr>
          <p:nvPr/>
        </p:nvPicPr>
        <p:blipFill>
          <a:blip r:embed="rId2"/>
          <a:stretch>
            <a:fillRect/>
          </a:stretch>
        </p:blipFill>
        <p:spPr>
          <a:xfrm>
            <a:off x="5062061" y="3118961"/>
            <a:ext cx="4506278" cy="4506278"/>
          </a:xfrm>
          <a:prstGeom prst="rect">
            <a:avLst/>
          </a:prstGeom>
        </p:spPr>
      </p:pic>
      <p:sp>
        <p:nvSpPr>
          <p:cNvPr id="9" name="Text 5"/>
          <p:cNvSpPr/>
          <p:nvPr/>
        </p:nvSpPr>
        <p:spPr>
          <a:xfrm>
            <a:off x="8250376" y="3938528"/>
            <a:ext cx="152876" cy="447080"/>
          </a:xfrm>
          <a:prstGeom prst="rect">
            <a:avLst/>
          </a:prstGeom>
          <a:noFill/>
          <a:ln/>
        </p:spPr>
        <p:txBody>
          <a:bodyPr wrap="none" lIns="0" tIns="0" rIns="0" bIns="0" rtlCol="0" anchor="t"/>
          <a:lstStyle/>
          <a:p>
            <a:pPr indent="0" marL="0">
              <a:lnSpc>
                <a:spcPts val="3500"/>
              </a:lnSpc>
              <a:buNone/>
            </a:pPr>
            <a:r>
              <a:rPr lang="en-US" sz="2150" b="1" spc="-44" kern="0" dirty="0">
                <a:solidFill>
                  <a:srgbClr val="E0D6DE"/>
                </a:solidFill>
                <a:latin typeface="Petrona Bold" pitchFamily="34" charset="0"/>
                <a:ea typeface="Petrona Bold" pitchFamily="34" charset="-122"/>
                <a:cs typeface="Petrona Bold" pitchFamily="34" charset="-120"/>
              </a:rPr>
              <a:t>2</a:t>
            </a:r>
            <a:endParaRPr lang="en-US" sz="2150" dirty="0"/>
          </a:p>
        </p:txBody>
      </p:sp>
      <p:sp>
        <p:nvSpPr>
          <p:cNvPr id="10" name="Text 6"/>
          <p:cNvSpPr/>
          <p:nvPr/>
        </p:nvSpPr>
        <p:spPr>
          <a:xfrm>
            <a:off x="9903500" y="6399014"/>
            <a:ext cx="2933581" cy="366713"/>
          </a:xfrm>
          <a:prstGeom prst="rect">
            <a:avLst/>
          </a:prstGeom>
          <a:noFill/>
          <a:ln/>
        </p:spPr>
        <p:txBody>
          <a:bodyPr wrap="none" lIns="0" tIns="0" rIns="0" bIns="0" rtlCol="0" anchor="t"/>
          <a:lstStyle/>
          <a:p>
            <a:pPr algn="l"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Job-Specific Features</a:t>
            </a:r>
            <a:endParaRPr lang="en-US" sz="2300" dirty="0"/>
          </a:p>
        </p:txBody>
      </p:sp>
      <p:pic>
        <p:nvPicPr>
          <p:cNvPr id="11" name="Image 2" descr="preencoded.png">    </p:cNvPr>
          <p:cNvPicPr>
            <a:picLocks noChangeAspect="1"/>
          </p:cNvPicPr>
          <p:nvPr/>
        </p:nvPicPr>
        <p:blipFill>
          <a:blip r:embed="rId3"/>
          <a:stretch>
            <a:fillRect/>
          </a:stretch>
        </p:blipFill>
        <p:spPr>
          <a:xfrm>
            <a:off x="5062061" y="3118961"/>
            <a:ext cx="4506278" cy="4506278"/>
          </a:xfrm>
          <a:prstGeom prst="rect">
            <a:avLst/>
          </a:prstGeom>
        </p:spPr>
      </p:pic>
      <p:sp>
        <p:nvSpPr>
          <p:cNvPr id="12" name="Text 7"/>
          <p:cNvSpPr/>
          <p:nvPr/>
        </p:nvSpPr>
        <p:spPr>
          <a:xfrm>
            <a:off x="7780913" y="6629579"/>
            <a:ext cx="152519" cy="447080"/>
          </a:xfrm>
          <a:prstGeom prst="rect">
            <a:avLst/>
          </a:prstGeom>
          <a:noFill/>
          <a:ln/>
        </p:spPr>
        <p:txBody>
          <a:bodyPr wrap="none" lIns="0" tIns="0" rIns="0" bIns="0" rtlCol="0" anchor="t"/>
          <a:lstStyle/>
          <a:p>
            <a:pPr indent="0" marL="0">
              <a:lnSpc>
                <a:spcPts val="3500"/>
              </a:lnSpc>
              <a:buNone/>
            </a:pPr>
            <a:r>
              <a:rPr lang="en-US" sz="2150" b="1" spc="-44" kern="0" dirty="0">
                <a:solidFill>
                  <a:srgbClr val="E0D6DE"/>
                </a:solidFill>
                <a:latin typeface="Petrona Bold" pitchFamily="34" charset="0"/>
                <a:ea typeface="Petrona Bold" pitchFamily="34" charset="-122"/>
                <a:cs typeface="Petrona Bold" pitchFamily="34" charset="-120"/>
              </a:rPr>
              <a:t>3</a:t>
            </a:r>
            <a:endParaRPr lang="en-US" sz="2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83005"/>
            <a:ext cx="10316170"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Limitations and Ethical Considerations</a:t>
            </a:r>
            <a:endParaRPr lang="en-US" sz="4650" dirty="0"/>
          </a:p>
        </p:txBody>
      </p:sp>
      <p:sp>
        <p:nvSpPr>
          <p:cNvPr id="3" name="Text 1"/>
          <p:cNvSpPr/>
          <p:nvPr/>
        </p:nvSpPr>
        <p:spPr>
          <a:xfrm>
            <a:off x="793790" y="2380893"/>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model relies on feature extraction, which may not capture context in resumes. Data imbalance affects model performance, requiring oversampling techniques. The model performs well for general roles but shows limitations in specialized industries.</a:t>
            </a:r>
            <a:endParaRPr lang="en-US" sz="1750" dirty="0"/>
          </a:p>
        </p:txBody>
      </p:sp>
      <p:sp>
        <p:nvSpPr>
          <p:cNvPr id="4" name="Text 2"/>
          <p:cNvSpPr/>
          <p:nvPr/>
        </p:nvSpPr>
        <p:spPr>
          <a:xfrm>
            <a:off x="793790" y="3361849"/>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Ethical concerns include data privacy, transparency, and bias. Fairness and preventing discrimination are essential. Mitigation strategies include fairness-aware algorithms and regular auditing.</a:t>
            </a:r>
            <a:endParaRPr lang="en-US" sz="1750" dirty="0"/>
          </a:p>
        </p:txBody>
      </p:sp>
      <p:sp>
        <p:nvSpPr>
          <p:cNvPr id="5" name="Shape 3"/>
          <p:cNvSpPr/>
          <p:nvPr/>
        </p:nvSpPr>
        <p:spPr>
          <a:xfrm>
            <a:off x="793790" y="4342805"/>
            <a:ext cx="2173724" cy="825698"/>
          </a:xfrm>
          <a:prstGeom prst="roundRect">
            <a:avLst>
              <a:gd name="adj" fmla="val 11538"/>
            </a:avLst>
          </a:prstGeom>
          <a:solidFill>
            <a:srgbClr val="2F1D63"/>
          </a:solidFill>
          <a:ln w="7620">
            <a:solidFill>
              <a:srgbClr val="48367C"/>
            </a:solidFill>
            <a:prstDash val="solid"/>
          </a:ln>
        </p:spPr>
      </p:sp>
      <p:sp>
        <p:nvSpPr>
          <p:cNvPr id="6" name="Text 4"/>
          <p:cNvSpPr/>
          <p:nvPr/>
        </p:nvSpPr>
        <p:spPr>
          <a:xfrm>
            <a:off x="1028224" y="4528899"/>
            <a:ext cx="115729"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7" name="Text 5"/>
          <p:cNvSpPr/>
          <p:nvPr/>
        </p:nvSpPr>
        <p:spPr>
          <a:xfrm>
            <a:off x="3194328" y="4569619"/>
            <a:ext cx="3486507"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Contextual Understanding</a:t>
            </a:r>
            <a:endParaRPr lang="en-US" sz="2300" dirty="0"/>
          </a:p>
        </p:txBody>
      </p:sp>
      <p:sp>
        <p:nvSpPr>
          <p:cNvPr id="8" name="Shape 6"/>
          <p:cNvSpPr/>
          <p:nvPr/>
        </p:nvSpPr>
        <p:spPr>
          <a:xfrm>
            <a:off x="3080861" y="5153263"/>
            <a:ext cx="10642402" cy="15240"/>
          </a:xfrm>
          <a:prstGeom prst="roundRect">
            <a:avLst>
              <a:gd name="adj" fmla="val 625116"/>
            </a:avLst>
          </a:prstGeom>
          <a:solidFill>
            <a:srgbClr val="48367C"/>
          </a:solidFill>
          <a:ln/>
        </p:spPr>
      </p:sp>
      <p:sp>
        <p:nvSpPr>
          <p:cNvPr id="9" name="Shape 7"/>
          <p:cNvSpPr/>
          <p:nvPr/>
        </p:nvSpPr>
        <p:spPr>
          <a:xfrm>
            <a:off x="793790" y="5281851"/>
            <a:ext cx="4347567" cy="825698"/>
          </a:xfrm>
          <a:prstGeom prst="roundRect">
            <a:avLst>
              <a:gd name="adj" fmla="val 11538"/>
            </a:avLst>
          </a:prstGeom>
          <a:solidFill>
            <a:srgbClr val="2F1D63"/>
          </a:solidFill>
          <a:ln w="7620">
            <a:solidFill>
              <a:srgbClr val="48367C"/>
            </a:solidFill>
            <a:prstDash val="solid"/>
          </a:ln>
        </p:spPr>
      </p:sp>
      <p:sp>
        <p:nvSpPr>
          <p:cNvPr id="10" name="Text 8"/>
          <p:cNvSpPr/>
          <p:nvPr/>
        </p:nvSpPr>
        <p:spPr>
          <a:xfrm>
            <a:off x="1028224" y="5467945"/>
            <a:ext cx="155019"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1" name="Text 9"/>
          <p:cNvSpPr/>
          <p:nvPr/>
        </p:nvSpPr>
        <p:spPr>
          <a:xfrm>
            <a:off x="5368171" y="5508665"/>
            <a:ext cx="2058353"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Data Imbalance</a:t>
            </a:r>
            <a:endParaRPr lang="en-US" sz="2300" dirty="0"/>
          </a:p>
        </p:txBody>
      </p:sp>
      <p:sp>
        <p:nvSpPr>
          <p:cNvPr id="12" name="Shape 10"/>
          <p:cNvSpPr/>
          <p:nvPr/>
        </p:nvSpPr>
        <p:spPr>
          <a:xfrm>
            <a:off x="5254704" y="6092309"/>
            <a:ext cx="8468558" cy="15240"/>
          </a:xfrm>
          <a:prstGeom prst="roundRect">
            <a:avLst>
              <a:gd name="adj" fmla="val 625116"/>
            </a:avLst>
          </a:prstGeom>
          <a:solidFill>
            <a:srgbClr val="48367C"/>
          </a:solidFill>
          <a:ln/>
        </p:spPr>
      </p:sp>
      <p:sp>
        <p:nvSpPr>
          <p:cNvPr id="13" name="Shape 11"/>
          <p:cNvSpPr/>
          <p:nvPr/>
        </p:nvSpPr>
        <p:spPr>
          <a:xfrm>
            <a:off x="793790" y="6220897"/>
            <a:ext cx="6521410" cy="825698"/>
          </a:xfrm>
          <a:prstGeom prst="roundRect">
            <a:avLst>
              <a:gd name="adj" fmla="val 11538"/>
            </a:avLst>
          </a:prstGeom>
          <a:solidFill>
            <a:srgbClr val="2F1D63"/>
          </a:solidFill>
          <a:ln w="7620">
            <a:solidFill>
              <a:srgbClr val="48367C"/>
            </a:solidFill>
            <a:prstDash val="solid"/>
          </a:ln>
        </p:spPr>
      </p:sp>
      <p:sp>
        <p:nvSpPr>
          <p:cNvPr id="14" name="Text 12"/>
          <p:cNvSpPr/>
          <p:nvPr/>
        </p:nvSpPr>
        <p:spPr>
          <a:xfrm>
            <a:off x="1028224" y="6406991"/>
            <a:ext cx="154781"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3</a:t>
            </a:r>
            <a:endParaRPr lang="en-US" sz="2200" dirty="0"/>
          </a:p>
        </p:txBody>
      </p:sp>
      <p:sp>
        <p:nvSpPr>
          <p:cNvPr id="15" name="Text 13"/>
          <p:cNvSpPr/>
          <p:nvPr/>
        </p:nvSpPr>
        <p:spPr>
          <a:xfrm>
            <a:off x="7542014" y="6447711"/>
            <a:ext cx="2239566"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Ethical Concerns</a:t>
            </a:r>
            <a:endParaRPr lang="en-US" sz="2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2025-02-13T14:40:44Z</dcterms:created>
  <dcterms:modified xsi:type="dcterms:W3CDTF">2025-02-13T14:40:44Z</dcterms:modified>
</cp:coreProperties>
</file>